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3"/>
  </p:notesMasterIdLst>
  <p:handoutMasterIdLst>
    <p:handoutMasterId r:id="rId54"/>
  </p:handoutMasterIdLst>
  <p:sldIdLst>
    <p:sldId id="256" r:id="rId5"/>
    <p:sldId id="269" r:id="rId6"/>
    <p:sldId id="257" r:id="rId7"/>
    <p:sldId id="285" r:id="rId8"/>
    <p:sldId id="355" r:id="rId9"/>
    <p:sldId id="286" r:id="rId10"/>
    <p:sldId id="287" r:id="rId11"/>
    <p:sldId id="288" r:id="rId12"/>
    <p:sldId id="290" r:id="rId13"/>
    <p:sldId id="291" r:id="rId14"/>
    <p:sldId id="292" r:id="rId15"/>
    <p:sldId id="295" r:id="rId16"/>
    <p:sldId id="298" r:id="rId17"/>
    <p:sldId id="356" r:id="rId18"/>
    <p:sldId id="306" r:id="rId19"/>
    <p:sldId id="310" r:id="rId20"/>
    <p:sldId id="314" r:id="rId21"/>
    <p:sldId id="315" r:id="rId22"/>
    <p:sldId id="316" r:id="rId23"/>
    <p:sldId id="317" r:id="rId24"/>
    <p:sldId id="318" r:id="rId25"/>
    <p:sldId id="320" r:id="rId26"/>
    <p:sldId id="323" r:id="rId27"/>
    <p:sldId id="324" r:id="rId28"/>
    <p:sldId id="325" r:id="rId29"/>
    <p:sldId id="326" r:id="rId30"/>
    <p:sldId id="327" r:id="rId31"/>
    <p:sldId id="329" r:id="rId32"/>
    <p:sldId id="331" r:id="rId33"/>
    <p:sldId id="332" r:id="rId34"/>
    <p:sldId id="333" r:id="rId35"/>
    <p:sldId id="334" r:id="rId36"/>
    <p:sldId id="336" r:id="rId37"/>
    <p:sldId id="337" r:id="rId38"/>
    <p:sldId id="338" r:id="rId39"/>
    <p:sldId id="339" r:id="rId40"/>
    <p:sldId id="343" r:id="rId41"/>
    <p:sldId id="344" r:id="rId42"/>
    <p:sldId id="345" r:id="rId43"/>
    <p:sldId id="346" r:id="rId44"/>
    <p:sldId id="347" r:id="rId45"/>
    <p:sldId id="348" r:id="rId46"/>
    <p:sldId id="349" r:id="rId47"/>
    <p:sldId id="350" r:id="rId48"/>
    <p:sldId id="352" r:id="rId49"/>
    <p:sldId id="353" r:id="rId50"/>
    <p:sldId id="354" r:id="rId51"/>
    <p:sldId id="284"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647" autoAdjust="0"/>
    <p:restoredTop sz="87714" autoAdjust="0"/>
  </p:normalViewPr>
  <p:slideViewPr>
    <p:cSldViewPr snapToGrid="0" showGuides="1">
      <p:cViewPr varScale="1">
        <p:scale>
          <a:sx n="88" d="100"/>
          <a:sy n="88" d="100"/>
        </p:scale>
        <p:origin x="374" y="86"/>
      </p:cViewPr>
      <p:guideLst>
        <p:guide orient="horz" pos="2160"/>
        <p:guide pos="3840"/>
      </p:guideLst>
    </p:cSldViewPr>
  </p:slideViewPr>
  <p:notesTextViewPr>
    <p:cViewPr>
      <p:scale>
        <a:sx n="1" d="1"/>
        <a:sy n="1" d="1"/>
      </p:scale>
      <p:origin x="0" y="0"/>
    </p:cViewPr>
  </p:notesTextViewPr>
  <p:notesViewPr>
    <p:cSldViewPr snapToGrid="0" showGuides="1">
      <p:cViewPr varScale="1">
        <p:scale>
          <a:sx n="58" d="100"/>
          <a:sy n="58" d="100"/>
        </p:scale>
        <p:origin x="197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9/22/2023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9/22/2023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extLst>
      <p:ext uri="{BB962C8B-B14F-4D97-AF65-F5344CB8AC3E}">
        <p14:creationId xmlns:p14="http://schemas.microsoft.com/office/powerpoint/2010/main" val="2406150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7</a:t>
            </a:fld>
            <a:endParaRPr lang="en-US"/>
          </a:p>
        </p:txBody>
      </p:sp>
    </p:spTree>
    <p:extLst>
      <p:ext uri="{BB962C8B-B14F-4D97-AF65-F5344CB8AC3E}">
        <p14:creationId xmlns:p14="http://schemas.microsoft.com/office/powerpoint/2010/main" val="1222327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10</a:t>
            </a:fld>
            <a:endParaRPr lang="en-US"/>
          </a:p>
        </p:txBody>
      </p:sp>
    </p:spTree>
    <p:extLst>
      <p:ext uri="{BB962C8B-B14F-4D97-AF65-F5344CB8AC3E}">
        <p14:creationId xmlns:p14="http://schemas.microsoft.com/office/powerpoint/2010/main" val="3987701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46</a:t>
            </a:fld>
            <a:endParaRPr lang="en-US"/>
          </a:p>
        </p:txBody>
      </p:sp>
    </p:spTree>
    <p:extLst>
      <p:ext uri="{BB962C8B-B14F-4D97-AF65-F5344CB8AC3E}">
        <p14:creationId xmlns:p14="http://schemas.microsoft.com/office/powerpoint/2010/main" val="379890390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fld id="{402B9795-92DC-40DC-A1CA-9A4B349D7824}" type="datetimeFigureOut">
              <a:rPr lang="en-US" smtClean="0"/>
              <a:pPr/>
              <a:t>9/22/2023</a:t>
            </a:fld>
            <a:endParaRPr lang="en-US" dirty="0"/>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0FF54DE5-C571-48E8-A5BC-B369434E2F44}" type="slidenum">
              <a:rPr lang="en-US" smtClean="0"/>
              <a:pPr/>
              <a:t>‹#›</a:t>
            </a:fld>
            <a:endParaRPr lang="en-US"/>
          </a:p>
        </p:txBody>
      </p:sp>
      <p:pic>
        <p:nvPicPr>
          <p:cNvPr id="9" name="Picture 8">
            <a:extLst>
              <a:ext uri="{FF2B5EF4-FFF2-40B4-BE49-F238E27FC236}">
                <a16:creationId xmlns:a16="http://schemas.microsoft.com/office/drawing/2014/main" id="{09B2402F-1FFE-0707-3F33-1C762A586DD5}"/>
              </a:ext>
            </a:extLst>
          </p:cNvPr>
          <p:cNvPicPr>
            <a:picLocks noChangeAspect="1"/>
          </p:cNvPicPr>
          <p:nvPr userDrawn="1"/>
        </p:nvPicPr>
        <p:blipFill>
          <a:blip r:embed="rId4"/>
          <a:stretch>
            <a:fillRect/>
          </a:stretch>
        </p:blipFill>
        <p:spPr>
          <a:xfrm>
            <a:off x="8709" y="14572"/>
            <a:ext cx="1552792" cy="733527"/>
          </a:xfrm>
          <a:prstGeom prst="rect">
            <a:avLst/>
          </a:prstGeom>
        </p:spPr>
      </p:pic>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402B9795-92DC-40DC-A1CA-9A4B349D7824}" type="datetimeFigureOut">
              <a:rPr lang="en-US"/>
              <a:t>9/22/2023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9/22/2023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9/22/2023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p:txBody>
          <a:bodyPr/>
          <a:lstStyle>
            <a:lvl1pPr>
              <a:defRPr sz="2400" baseline="0"/>
            </a:lvl1pPr>
            <a:lvl2pPr marL="685800" indent="-228600">
              <a:buFont typeface="Courier New" panose="02070309020205020404" pitchFamily="49" charset="0"/>
              <a:buChar char="o"/>
              <a:defRPr sz="2000" baseline="0"/>
            </a:lvl2pPr>
            <a:lvl3pPr marL="1143000" indent="-228600">
              <a:buFont typeface="Wingdings" panose="05000000000000000000" pitchFamily="2" charset="2"/>
              <a:buChar char="v"/>
              <a:defRPr/>
            </a:lvl3pPr>
            <a:lvl4pPr marL="1600200" indent="-228600">
              <a:buFont typeface="Wingdings" panose="05000000000000000000" pitchFamily="2" charset="2"/>
              <a:buChar char="ü"/>
              <a:defRPr/>
            </a:lvl4pPr>
            <a:lvl5pPr marL="2057400" indent="-228600">
              <a:buFont typeface="Wingdings" panose="05000000000000000000" pitchFamily="2" charset="2"/>
              <a:buChar char="Ø"/>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402B9795-92DC-40DC-A1CA-9A4B349D7824}" type="datetimeFigureOut">
              <a:rPr lang="en-US"/>
              <a:t>9/22/2023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a:t>Click icon to add picture</a:t>
            </a: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4" name="Picture 3">
            <a:extLst>
              <a:ext uri="{FF2B5EF4-FFF2-40B4-BE49-F238E27FC236}">
                <a16:creationId xmlns:a16="http://schemas.microsoft.com/office/drawing/2014/main" id="{28AE10C9-1872-6EE6-BFA1-9735234F0D3A}"/>
              </a:ext>
            </a:extLst>
          </p:cNvPr>
          <p:cNvPicPr>
            <a:picLocks noChangeAspect="1"/>
          </p:cNvPicPr>
          <p:nvPr userDrawn="1"/>
        </p:nvPicPr>
        <p:blipFill>
          <a:blip r:embed="rId4"/>
          <a:stretch>
            <a:fillRect/>
          </a:stretch>
        </p:blipFill>
        <p:spPr>
          <a:xfrm>
            <a:off x="0" y="-11554"/>
            <a:ext cx="1552792" cy="733527"/>
          </a:xfrm>
          <a:prstGeom prst="rect">
            <a:avLst/>
          </a:prstGeom>
        </p:spPr>
      </p:pic>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2B9795-92DC-40DC-A1CA-9A4B349D7824}" type="datetimeFigureOut">
              <a:rPr lang="en-US"/>
              <a:t>9/22/2023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pic>
        <p:nvPicPr>
          <p:cNvPr id="16" name="Picture 15">
            <a:extLst>
              <a:ext uri="{FF2B5EF4-FFF2-40B4-BE49-F238E27FC236}">
                <a16:creationId xmlns:a16="http://schemas.microsoft.com/office/drawing/2014/main" id="{7B940385-AA87-4844-88A2-440B6F604A02}"/>
              </a:ext>
            </a:extLst>
          </p:cNvPr>
          <p:cNvPicPr>
            <a:picLocks noChangeAspect="1" noChangeArrowheads="1"/>
          </p:cNvPicPr>
          <p:nvPr userDrawn="1"/>
        </p:nvPicPr>
        <p:blipFill>
          <a:blip r:embed="rId3"/>
          <a:srcRect/>
          <a:stretch>
            <a:fillRect/>
          </a:stretch>
        </p:blipFill>
        <p:spPr bwMode="auto">
          <a:xfrm>
            <a:off x="65406" y="707"/>
            <a:ext cx="2078984" cy="575433"/>
          </a:xfrm>
          <a:prstGeom prst="rect">
            <a:avLst/>
          </a:prstGeom>
          <a:noFill/>
          <a:ln w="9525">
            <a:noFill/>
            <a:miter lim="800000"/>
            <a:headEnd/>
            <a:tailEnd/>
          </a:ln>
        </p:spPr>
      </p:pic>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9/22/2023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402B9795-92DC-40DC-A1CA-9A4B349D7824}" type="datetimeFigureOut">
              <a:rPr lang="en-US"/>
              <a:t>9/22/2023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402B9795-92DC-40DC-A1CA-9A4B349D7824}" type="datetimeFigureOut">
              <a:rPr lang="en-US"/>
              <a:t>9/22/2023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a:t>9/22/2023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9/22/2023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fld id="{402B9795-92DC-40DC-A1CA-9A4B349D7824}" type="datetimeFigureOut">
              <a:rPr lang="en-US" smtClean="0"/>
              <a:pPr/>
              <a:t>9/22/2023</a:t>
            </a:fld>
            <a:endParaRPr lang="en-US"/>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endParaRPr lang="en-US"/>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0FF54DE5-C571-48E8-A5BC-B369434E2F44}" type="slidenum">
              <a:rPr lang="en-US" smtClean="0"/>
              <a:pPr/>
              <a:t>‹#›</a:t>
            </a:fld>
            <a:endParaRPr lang="en-US"/>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A07DADE2-ED6B-C110-3C37-B29E5BC7AE91}"/>
              </a:ext>
            </a:extLst>
          </p:cNvPr>
          <p:cNvPicPr>
            <a:picLocks noChangeAspect="1"/>
          </p:cNvPicPr>
          <p:nvPr userDrawn="1"/>
        </p:nvPicPr>
        <p:blipFill>
          <a:blip r:embed="rId14"/>
          <a:stretch>
            <a:fillRect/>
          </a:stretch>
        </p:blipFill>
        <p:spPr>
          <a:xfrm>
            <a:off x="0" y="7"/>
            <a:ext cx="1657581" cy="743054"/>
          </a:xfrm>
          <a:prstGeom prst="rect">
            <a:avLst/>
          </a:prstGeom>
        </p:spPr>
      </p:pic>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04900" y="2292094"/>
            <a:ext cx="6019800" cy="2219691"/>
          </a:xfrm>
        </p:spPr>
        <p:txBody>
          <a:bodyPr anchor="ctr">
            <a:normAutofit/>
          </a:bodyPr>
          <a:lstStyle/>
          <a:p>
            <a:r>
              <a:rPr lang="en-US" sz="2800" dirty="0"/>
              <a:t>Advanced Analytical</a:t>
            </a:r>
            <a:br>
              <a:rPr lang="en-US" sz="2800" dirty="0"/>
            </a:br>
            <a:r>
              <a:rPr lang="en-US" sz="2800" dirty="0"/>
              <a:t>Theory and Methods:</a:t>
            </a:r>
            <a:br>
              <a:rPr lang="en-US" sz="2800" dirty="0"/>
            </a:br>
            <a:r>
              <a:rPr lang="en-US" sz="3600" dirty="0"/>
              <a:t>Text Analysis</a:t>
            </a:r>
            <a:endParaRPr lang="en-US" b="1" dirty="0"/>
          </a:p>
        </p:txBody>
      </p:sp>
      <p:sp>
        <p:nvSpPr>
          <p:cNvPr id="7" name="Subtitle 6"/>
          <p:cNvSpPr>
            <a:spLocks noGrp="1"/>
          </p:cNvSpPr>
          <p:nvPr>
            <p:ph type="subTitle" idx="1"/>
          </p:nvPr>
        </p:nvSpPr>
        <p:spPr/>
        <p:txBody>
          <a:bodyPr/>
          <a:lstStyle/>
          <a:p>
            <a:r>
              <a:rPr lang="en-US" dirty="0"/>
              <a:t>Author : FU</a:t>
            </a:r>
          </a:p>
          <a:p>
            <a:r>
              <a:rPr lang="en-US" dirty="0"/>
              <a:t>Date   : Mar-2022</a:t>
            </a:r>
          </a:p>
        </p:txBody>
      </p:sp>
      <p:pic>
        <p:nvPicPr>
          <p:cNvPr id="4" name="Picture Placeholder 3" descr="Open book on table, blurred shelves of books in background"/>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890" r="8890"/>
          <a:stretch>
            <a:fillRect/>
          </a:stretch>
        </p:blipFill>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688" y="76200"/>
            <a:ext cx="9487894" cy="1096962"/>
          </a:xfrm>
        </p:spPr>
        <p:txBody>
          <a:bodyPr/>
          <a:lstStyle/>
          <a:p>
            <a:r>
              <a:rPr lang="en-US" b="1" dirty="0"/>
              <a:t>2 A Text Analysis Example                                               2/2</a:t>
            </a:r>
            <a:endParaRPr lang="en-US" dirty="0"/>
          </a:p>
        </p:txBody>
      </p:sp>
      <p:sp>
        <p:nvSpPr>
          <p:cNvPr id="3" name="Content Placeholder 2"/>
          <p:cNvSpPr>
            <a:spLocks noGrp="1"/>
          </p:cNvSpPr>
          <p:nvPr>
            <p:ph idx="1"/>
          </p:nvPr>
        </p:nvSpPr>
        <p:spPr/>
        <p:txBody>
          <a:bodyPr>
            <a:normAutofit fontScale="92500" lnSpcReduction="20000"/>
          </a:bodyPr>
          <a:lstStyle/>
          <a:p>
            <a:r>
              <a:rPr lang="en-US" b="1" dirty="0"/>
              <a:t>Collect raw text</a:t>
            </a:r>
            <a:r>
              <a:rPr lang="en-US" dirty="0"/>
              <a:t> (Section 9.3). This corresponds to Phase 1 and Phase 2 of the Data Analytic Lifecycle.</a:t>
            </a:r>
          </a:p>
          <a:p>
            <a:r>
              <a:rPr lang="en-US" b="1" dirty="0"/>
              <a:t>Represent text</a:t>
            </a:r>
            <a:r>
              <a:rPr lang="en-US" dirty="0"/>
              <a:t> (Section 9.4). Convert each review into a suitable document representation with proper indices, and build a corpus based on these indexed reviews</a:t>
            </a:r>
          </a:p>
          <a:p>
            <a:r>
              <a:rPr lang="en-US" b="1" dirty="0"/>
              <a:t>Compute the usefulness</a:t>
            </a:r>
            <a:r>
              <a:rPr lang="en-US" dirty="0"/>
              <a:t> of each word in the reviews using methods such as TFIDF (Section 9.5). This and the following two steps correspond to Phases 3 through 5 of the Data Analytic Lifecycle.</a:t>
            </a:r>
          </a:p>
          <a:p>
            <a:r>
              <a:rPr lang="en-US" b="1" dirty="0"/>
              <a:t>Categorize documents by topics</a:t>
            </a:r>
            <a:r>
              <a:rPr lang="en-US" dirty="0"/>
              <a:t> (Section 9.6).</a:t>
            </a:r>
          </a:p>
          <a:p>
            <a:r>
              <a:rPr lang="en-US" b="1" dirty="0"/>
              <a:t>Determine sentiments of the reviews</a:t>
            </a:r>
            <a:r>
              <a:rPr lang="en-US" dirty="0"/>
              <a:t> (Section 9.7). Identify whether the reviews are positive or negative</a:t>
            </a:r>
          </a:p>
          <a:p>
            <a:r>
              <a:rPr lang="en-US" b="1" dirty="0"/>
              <a:t>Review the results and gain greater insights</a:t>
            </a:r>
            <a:r>
              <a:rPr lang="en-US" dirty="0"/>
              <a:t> (Section 9.8). This step corresponds to Phase 5 and 6 of the Data Analytic Lifecycle.</a:t>
            </a:r>
          </a:p>
        </p:txBody>
      </p:sp>
    </p:spTree>
    <p:extLst>
      <p:ext uri="{BB962C8B-B14F-4D97-AF65-F5344CB8AC3E}">
        <p14:creationId xmlns:p14="http://schemas.microsoft.com/office/powerpoint/2010/main" val="1345479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7784" y="76200"/>
            <a:ext cx="9467797" cy="1096962"/>
          </a:xfrm>
        </p:spPr>
        <p:txBody>
          <a:bodyPr/>
          <a:lstStyle/>
          <a:p>
            <a:r>
              <a:rPr lang="en-US" b="1" dirty="0"/>
              <a:t>3 Collecting Raw Text                                                          1/3</a:t>
            </a:r>
            <a:endParaRPr lang="en-US" dirty="0"/>
          </a:p>
        </p:txBody>
      </p:sp>
      <p:sp>
        <p:nvSpPr>
          <p:cNvPr id="3" name="Content Placeholder 2"/>
          <p:cNvSpPr>
            <a:spLocks noGrp="1"/>
          </p:cNvSpPr>
          <p:nvPr>
            <p:ph idx="1"/>
          </p:nvPr>
        </p:nvSpPr>
        <p:spPr/>
        <p:txBody>
          <a:bodyPr>
            <a:normAutofit/>
          </a:bodyPr>
          <a:lstStyle/>
          <a:p>
            <a:r>
              <a:rPr lang="en-US" dirty="0"/>
              <a:t>Investigates the problem, understands the necessary data sources, and formulates initial hypotheses.</a:t>
            </a:r>
          </a:p>
          <a:p>
            <a:r>
              <a:rPr lang="en-US" dirty="0"/>
              <a:t>Collected before anything can happen. Data Science team monitor various websites for user-generated contents. User-generated contents being collected could be related articles from news portals and blogs, comments on ACME’s products from online shops or reviews sites, or social media posts, tweets that contain keywords </a:t>
            </a:r>
            <a:r>
              <a:rPr lang="en-US" i="1" dirty="0" err="1"/>
              <a:t>bPhone</a:t>
            </a:r>
            <a:r>
              <a:rPr lang="en-US" i="1" dirty="0"/>
              <a:t> </a:t>
            </a:r>
            <a:r>
              <a:rPr lang="en-US" dirty="0"/>
              <a:t>or </a:t>
            </a:r>
            <a:r>
              <a:rPr lang="en-US" i="1" dirty="0" err="1"/>
              <a:t>bEbook</a:t>
            </a:r>
            <a:endParaRPr lang="en-US" i="1" dirty="0"/>
          </a:p>
          <a:p>
            <a:r>
              <a:rPr lang="en-US" dirty="0"/>
              <a:t>Team would deal with semi-structured data such as HTML web pages, Really Simple Syndication (RSS) feeds, XML, or</a:t>
            </a:r>
            <a:r>
              <a:rPr lang="fr-FR" dirty="0"/>
              <a:t>JavaScript Object Notation (JSON) files</a:t>
            </a:r>
            <a:endParaRPr lang="en-US" i="1" dirty="0"/>
          </a:p>
        </p:txBody>
      </p:sp>
    </p:spTree>
    <p:extLst>
      <p:ext uri="{BB962C8B-B14F-4D97-AF65-F5344CB8AC3E}">
        <p14:creationId xmlns:p14="http://schemas.microsoft.com/office/powerpoint/2010/main" val="91665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7640" y="76200"/>
            <a:ext cx="9497942" cy="1096962"/>
          </a:xfrm>
        </p:spPr>
        <p:txBody>
          <a:bodyPr/>
          <a:lstStyle/>
          <a:p>
            <a:r>
              <a:rPr lang="en-US" b="1" dirty="0"/>
              <a:t>3 Collecting Raw Text                                                          2/3</a:t>
            </a:r>
            <a:endParaRPr lang="en-US" dirty="0"/>
          </a:p>
        </p:txBody>
      </p:sp>
      <p:sp>
        <p:nvSpPr>
          <p:cNvPr id="3" name="Content Placeholder 2"/>
          <p:cNvSpPr>
            <a:spLocks noGrp="1"/>
          </p:cNvSpPr>
          <p:nvPr>
            <p:ph idx="1"/>
          </p:nvPr>
        </p:nvSpPr>
        <p:spPr>
          <a:xfrm>
            <a:off x="1104900" y="1600200"/>
            <a:ext cx="9982200" cy="4785852"/>
          </a:xfrm>
        </p:spPr>
        <p:txBody>
          <a:bodyPr>
            <a:normAutofit fontScale="85000" lnSpcReduction="20000"/>
          </a:bodyPr>
          <a:lstStyle/>
          <a:p>
            <a:r>
              <a:rPr lang="en-US" dirty="0"/>
              <a:t>As an example, an RSS feed for a phone review blog is shown next.</a:t>
            </a:r>
          </a:p>
          <a:p>
            <a:endParaRPr lang="en-US" dirty="0"/>
          </a:p>
          <a:p>
            <a:endParaRPr lang="en-US" dirty="0"/>
          </a:p>
          <a:p>
            <a:endParaRPr lang="en-US" dirty="0"/>
          </a:p>
          <a:p>
            <a:endParaRPr lang="en-US" dirty="0"/>
          </a:p>
          <a:p>
            <a:endParaRPr lang="en-US" dirty="0"/>
          </a:p>
          <a:p>
            <a:endParaRPr lang="en-US" dirty="0"/>
          </a:p>
          <a:p>
            <a:r>
              <a:rPr lang="en-US" dirty="0"/>
              <a:t>The content from the </a:t>
            </a:r>
            <a:r>
              <a:rPr lang="en-US" i="1" dirty="0"/>
              <a:t>title </a:t>
            </a:r>
            <a:r>
              <a:rPr lang="en-US" dirty="0"/>
              <a:t>(line 7), the </a:t>
            </a:r>
            <a:r>
              <a:rPr lang="en-US" i="1" dirty="0"/>
              <a:t>description </a:t>
            </a:r>
            <a:r>
              <a:rPr lang="en-US" dirty="0"/>
              <a:t>(line 8), and the published date (</a:t>
            </a:r>
            <a:r>
              <a:rPr lang="en-US" i="1" dirty="0" err="1"/>
              <a:t>pubDate</a:t>
            </a:r>
            <a:r>
              <a:rPr lang="en-US" dirty="0"/>
              <a:t>, line 11) is what ACME is interested in</a:t>
            </a:r>
          </a:p>
          <a:p>
            <a:r>
              <a:rPr lang="en-US" dirty="0"/>
              <a:t>A </a:t>
            </a:r>
            <a:r>
              <a:rPr lang="en-US" b="1" i="1" dirty="0"/>
              <a:t>web scraper </a:t>
            </a:r>
            <a:r>
              <a:rPr lang="en-US" dirty="0"/>
              <a:t>is a software program (bot) that systematically browses the World Wide Web, downloads web pages, extracts useful information, and stores it somewhere for further study..</a:t>
            </a:r>
          </a:p>
        </p:txBody>
      </p:sp>
      <p:pic>
        <p:nvPicPr>
          <p:cNvPr id="4" name="Picture 3"/>
          <p:cNvPicPr>
            <a:picLocks noChangeAspect="1"/>
          </p:cNvPicPr>
          <p:nvPr/>
        </p:nvPicPr>
        <p:blipFill>
          <a:blip r:embed="rId2"/>
          <a:stretch>
            <a:fillRect/>
          </a:stretch>
        </p:blipFill>
        <p:spPr>
          <a:xfrm>
            <a:off x="1301197" y="1390793"/>
            <a:ext cx="7359019" cy="3232466"/>
          </a:xfrm>
          <a:prstGeom prst="rect">
            <a:avLst/>
          </a:prstGeom>
        </p:spPr>
      </p:pic>
    </p:spTree>
    <p:extLst>
      <p:ext uri="{BB962C8B-B14F-4D97-AF65-F5344CB8AC3E}">
        <p14:creationId xmlns:p14="http://schemas.microsoft.com/office/powerpoint/2010/main" val="2170944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832" y="76200"/>
            <a:ext cx="9457749" cy="1096962"/>
          </a:xfrm>
        </p:spPr>
        <p:txBody>
          <a:bodyPr/>
          <a:lstStyle/>
          <a:p>
            <a:r>
              <a:rPr lang="en-US" b="1" dirty="0"/>
              <a:t>3 Collecting Raw Text                                                          3/3</a:t>
            </a:r>
            <a:endParaRPr lang="en-US" dirty="0"/>
          </a:p>
        </p:txBody>
      </p:sp>
      <p:pic>
        <p:nvPicPr>
          <p:cNvPr id="4" name="Picture 3"/>
          <p:cNvPicPr>
            <a:picLocks noChangeAspect="1"/>
          </p:cNvPicPr>
          <p:nvPr/>
        </p:nvPicPr>
        <p:blipFill>
          <a:blip r:embed="rId2"/>
          <a:stretch>
            <a:fillRect/>
          </a:stretch>
        </p:blipFill>
        <p:spPr>
          <a:xfrm>
            <a:off x="980722" y="1399676"/>
            <a:ext cx="9004183" cy="4514427"/>
          </a:xfrm>
          <a:prstGeom prst="rect">
            <a:avLst/>
          </a:prstGeom>
        </p:spPr>
      </p:pic>
      <p:sp>
        <p:nvSpPr>
          <p:cNvPr id="5" name="TextBox 4"/>
          <p:cNvSpPr txBox="1"/>
          <p:nvPr/>
        </p:nvSpPr>
        <p:spPr>
          <a:xfrm>
            <a:off x="9800968" y="3333723"/>
            <a:ext cx="2569227" cy="646331"/>
          </a:xfrm>
          <a:prstGeom prst="rect">
            <a:avLst/>
          </a:prstGeom>
          <a:noFill/>
        </p:spPr>
        <p:txBody>
          <a:bodyPr wrap="square" rtlCol="0">
            <a:spAutoFit/>
          </a:bodyPr>
          <a:lstStyle/>
          <a:p>
            <a:r>
              <a:rPr lang="en-US" b="1" dirty="0"/>
              <a:t>TABLE 9-3 </a:t>
            </a:r>
            <a:r>
              <a:rPr lang="en-US" i="1" dirty="0"/>
              <a:t>Example Regular Expressions</a:t>
            </a:r>
            <a:endParaRPr lang="en-US" dirty="0"/>
          </a:p>
        </p:txBody>
      </p:sp>
    </p:spTree>
    <p:extLst>
      <p:ext uri="{BB962C8B-B14F-4D97-AF65-F5344CB8AC3E}">
        <p14:creationId xmlns:p14="http://schemas.microsoft.com/office/powerpoint/2010/main" val="111381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832" y="76200"/>
            <a:ext cx="9457749" cy="1096962"/>
          </a:xfrm>
        </p:spPr>
        <p:txBody>
          <a:bodyPr/>
          <a:lstStyle/>
          <a:p>
            <a:r>
              <a:rPr lang="en-US" b="1" dirty="0"/>
              <a:t>4 Representing Text                                                         1/3</a:t>
            </a:r>
            <a:endParaRPr lang="en-US" dirty="0"/>
          </a:p>
        </p:txBody>
      </p:sp>
      <p:sp>
        <p:nvSpPr>
          <p:cNvPr id="3" name="Content Placeholder 2"/>
          <p:cNvSpPr>
            <a:spLocks noGrp="1"/>
          </p:cNvSpPr>
          <p:nvPr>
            <p:ph idx="1"/>
          </p:nvPr>
        </p:nvSpPr>
        <p:spPr>
          <a:xfrm>
            <a:off x="1104899" y="1600200"/>
            <a:ext cx="10664313" cy="4962832"/>
          </a:xfrm>
        </p:spPr>
        <p:txBody>
          <a:bodyPr>
            <a:normAutofit fontScale="92500" lnSpcReduction="10000"/>
          </a:bodyPr>
          <a:lstStyle/>
          <a:p>
            <a:r>
              <a:rPr lang="en-US" sz="2600" i="1" dirty="0"/>
              <a:t>Text normalization</a:t>
            </a:r>
          </a:p>
          <a:p>
            <a:pPr lvl="1"/>
            <a:r>
              <a:rPr lang="en-US" b="1" i="1" dirty="0"/>
              <a:t>Tokenization </a:t>
            </a:r>
            <a:r>
              <a:rPr lang="en-US" dirty="0"/>
              <a:t>is the task of separating (also called tokenizing) words from the body of text. Raw text is converted into collections of tokens after the tokenization, where each token is generally a word. A common approach is tokenizing on spaces. For example, with the tweet shown previously:</a:t>
            </a:r>
          </a:p>
          <a:p>
            <a:endParaRPr lang="en-US" dirty="0"/>
          </a:p>
          <a:p>
            <a:endParaRPr lang="en-US" dirty="0"/>
          </a:p>
          <a:p>
            <a:pPr lvl="1"/>
            <a:r>
              <a:rPr lang="en-US" b="1" i="1" dirty="0"/>
              <a:t>Case folding </a:t>
            </a:r>
            <a:r>
              <a:rPr lang="en-US" dirty="0"/>
              <a:t>text normalization technique; reduces all letters to lowercase (or the opposite if applicable). For the previous tweet, after case folding the text would become this:</a:t>
            </a:r>
          </a:p>
          <a:p>
            <a:pPr lvl="1"/>
            <a:endParaRPr lang="en-US" dirty="0"/>
          </a:p>
          <a:p>
            <a:r>
              <a:rPr lang="en-US" sz="2600" dirty="0"/>
              <a:t>Represent text</a:t>
            </a:r>
          </a:p>
          <a:p>
            <a:pPr lvl="1"/>
            <a:r>
              <a:rPr lang="en-US" b="1" i="1" dirty="0"/>
              <a:t>bag-of-words : </a:t>
            </a:r>
            <a:r>
              <a:rPr lang="en-US" dirty="0"/>
              <a:t>Bag-of-words is a common technique. But sometimes Data Science team prefers other methods of text representation that are more sophisticated. These more advanced methods consider factors such as word order, context, inferences, and discourse</a:t>
            </a:r>
          </a:p>
          <a:p>
            <a:endParaRPr lang="en-US" dirty="0"/>
          </a:p>
          <a:p>
            <a:pPr lvl="1"/>
            <a:endParaRPr lang="en-US" dirty="0"/>
          </a:p>
        </p:txBody>
      </p:sp>
      <p:pic>
        <p:nvPicPr>
          <p:cNvPr id="4" name="Picture 3"/>
          <p:cNvPicPr>
            <a:picLocks noChangeAspect="1"/>
          </p:cNvPicPr>
          <p:nvPr/>
        </p:nvPicPr>
        <p:blipFill>
          <a:blip r:embed="rId2"/>
          <a:stretch>
            <a:fillRect/>
          </a:stretch>
        </p:blipFill>
        <p:spPr>
          <a:xfrm>
            <a:off x="4174333" y="2909877"/>
            <a:ext cx="5506218" cy="1171739"/>
          </a:xfrm>
          <a:prstGeom prst="rect">
            <a:avLst/>
          </a:prstGeom>
        </p:spPr>
      </p:pic>
      <p:pic>
        <p:nvPicPr>
          <p:cNvPr id="6" name="Picture 5"/>
          <p:cNvPicPr>
            <a:picLocks noChangeAspect="1"/>
          </p:cNvPicPr>
          <p:nvPr/>
        </p:nvPicPr>
        <p:blipFill>
          <a:blip r:embed="rId3"/>
          <a:stretch>
            <a:fillRect/>
          </a:stretch>
        </p:blipFill>
        <p:spPr>
          <a:xfrm>
            <a:off x="3629843" y="4724657"/>
            <a:ext cx="5887272" cy="581106"/>
          </a:xfrm>
          <a:prstGeom prst="rect">
            <a:avLst/>
          </a:prstGeom>
        </p:spPr>
      </p:pic>
    </p:spTree>
    <p:extLst>
      <p:ext uri="{BB962C8B-B14F-4D97-AF65-F5344CB8AC3E}">
        <p14:creationId xmlns:p14="http://schemas.microsoft.com/office/powerpoint/2010/main" val="163000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7930" y="76200"/>
            <a:ext cx="9437652" cy="1096962"/>
          </a:xfrm>
        </p:spPr>
        <p:txBody>
          <a:bodyPr/>
          <a:lstStyle/>
          <a:p>
            <a:r>
              <a:rPr lang="en-US" b="1" dirty="0"/>
              <a:t>4 Representing Text                                                         2/3</a:t>
            </a:r>
            <a:endParaRPr lang="en-US" dirty="0"/>
          </a:p>
        </p:txBody>
      </p:sp>
      <p:sp>
        <p:nvSpPr>
          <p:cNvPr id="3" name="Content Placeholder 2"/>
          <p:cNvSpPr>
            <a:spLocks noGrp="1"/>
          </p:cNvSpPr>
          <p:nvPr>
            <p:ph idx="1"/>
          </p:nvPr>
        </p:nvSpPr>
        <p:spPr/>
        <p:txBody>
          <a:bodyPr/>
          <a:lstStyle/>
          <a:p>
            <a:r>
              <a:rPr lang="en-US" dirty="0"/>
              <a:t>Morphological </a:t>
            </a:r>
            <a:r>
              <a:rPr lang="en-US" b="1" i="1" dirty="0"/>
              <a:t>features</a:t>
            </a:r>
          </a:p>
          <a:p>
            <a:r>
              <a:rPr lang="en-US" b="1" i="1" dirty="0"/>
              <a:t>term frequency </a:t>
            </a:r>
            <a:r>
              <a:rPr lang="en-US" dirty="0"/>
              <a:t>(TF)</a:t>
            </a:r>
          </a:p>
          <a:p>
            <a:r>
              <a:rPr lang="en-US" b="1" i="1" dirty="0"/>
              <a:t>topic modeling</a:t>
            </a:r>
            <a:endParaRPr lang="en-US" dirty="0"/>
          </a:p>
        </p:txBody>
      </p:sp>
      <p:pic>
        <p:nvPicPr>
          <p:cNvPr id="4" name="Picture 3"/>
          <p:cNvPicPr>
            <a:picLocks noChangeAspect="1"/>
          </p:cNvPicPr>
          <p:nvPr/>
        </p:nvPicPr>
        <p:blipFill>
          <a:blip r:embed="rId2"/>
          <a:stretch>
            <a:fillRect/>
          </a:stretch>
        </p:blipFill>
        <p:spPr>
          <a:xfrm>
            <a:off x="4566839" y="1573991"/>
            <a:ext cx="6271564" cy="4176459"/>
          </a:xfrm>
          <a:prstGeom prst="rect">
            <a:avLst/>
          </a:prstGeom>
        </p:spPr>
      </p:pic>
      <p:sp>
        <p:nvSpPr>
          <p:cNvPr id="5" name="TextBox 4"/>
          <p:cNvSpPr txBox="1"/>
          <p:nvPr/>
        </p:nvSpPr>
        <p:spPr>
          <a:xfrm>
            <a:off x="1549400" y="5776659"/>
            <a:ext cx="7015703" cy="369332"/>
          </a:xfrm>
          <a:prstGeom prst="rect">
            <a:avLst/>
          </a:prstGeom>
          <a:noFill/>
        </p:spPr>
        <p:txBody>
          <a:bodyPr wrap="none" rtlCol="0">
            <a:spAutoFit/>
          </a:bodyPr>
          <a:lstStyle/>
          <a:p>
            <a:r>
              <a:rPr lang="en-US" b="1" dirty="0"/>
              <a:t>FIGURE 9-2 </a:t>
            </a:r>
            <a:r>
              <a:rPr lang="en-US" i="1" dirty="0"/>
              <a:t>The 50 most frequent words in Shakespeare’s Hamlet</a:t>
            </a:r>
            <a:endParaRPr lang="en-US" dirty="0"/>
          </a:p>
        </p:txBody>
      </p:sp>
    </p:spTree>
    <p:extLst>
      <p:ext uri="{BB962C8B-B14F-4D97-AF65-F5344CB8AC3E}">
        <p14:creationId xmlns:p14="http://schemas.microsoft.com/office/powerpoint/2010/main" val="236323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7784" y="76200"/>
            <a:ext cx="9467797" cy="1096962"/>
          </a:xfrm>
        </p:spPr>
        <p:txBody>
          <a:bodyPr/>
          <a:lstStyle/>
          <a:p>
            <a:r>
              <a:rPr lang="en-US" b="1" dirty="0"/>
              <a:t>4 Representing Text                                                         3/3</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104900" y="1476065"/>
            <a:ext cx="5525271" cy="4439270"/>
          </a:xfrm>
          <a:prstGeom prst="rect">
            <a:avLst/>
          </a:prstGeom>
        </p:spPr>
      </p:pic>
      <p:pic>
        <p:nvPicPr>
          <p:cNvPr id="5" name="Picture 4"/>
          <p:cNvPicPr>
            <a:picLocks noChangeAspect="1"/>
          </p:cNvPicPr>
          <p:nvPr/>
        </p:nvPicPr>
        <p:blipFill>
          <a:blip r:embed="rId3"/>
          <a:stretch>
            <a:fillRect/>
          </a:stretch>
        </p:blipFill>
        <p:spPr>
          <a:xfrm>
            <a:off x="6541271" y="1476065"/>
            <a:ext cx="5091929" cy="2800741"/>
          </a:xfrm>
          <a:prstGeom prst="rect">
            <a:avLst/>
          </a:prstGeom>
        </p:spPr>
      </p:pic>
    </p:spTree>
    <p:extLst>
      <p:ext uri="{BB962C8B-B14F-4D97-AF65-F5344CB8AC3E}">
        <p14:creationId xmlns:p14="http://schemas.microsoft.com/office/powerpoint/2010/main" val="87964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600" b="1" dirty="0"/>
              <a:t>5 Term Frequency—Inverse Document Frequency (TFIDF) 1/8</a:t>
            </a:r>
            <a:endParaRPr lang="en-US" sz="2600" dirty="0"/>
          </a:p>
        </p:txBody>
      </p:sp>
      <p:sp>
        <p:nvSpPr>
          <p:cNvPr id="3" name="Content Placeholder 2"/>
          <p:cNvSpPr>
            <a:spLocks noGrp="1"/>
          </p:cNvSpPr>
          <p:nvPr>
            <p:ph idx="1"/>
          </p:nvPr>
        </p:nvSpPr>
        <p:spPr>
          <a:xfrm>
            <a:off x="1104900" y="1600200"/>
            <a:ext cx="9982200" cy="2676832"/>
          </a:xfrm>
        </p:spPr>
        <p:txBody>
          <a:bodyPr/>
          <a:lstStyle/>
          <a:p>
            <a:r>
              <a:rPr lang="en-US" dirty="0"/>
              <a:t>TFIDF directly works on top of the fetched documents and treats these documents as the “corpus.” TFIDF is robust and efficient on dynamic content, because document changes require only the update of frequency counts.</a:t>
            </a:r>
          </a:p>
          <a:p>
            <a:r>
              <a:rPr lang="fr-FR" dirty="0" err="1"/>
              <a:t>Given</a:t>
            </a:r>
            <a:r>
              <a:rPr lang="fr-FR" dirty="0"/>
              <a:t> a </a:t>
            </a:r>
            <a:r>
              <a:rPr lang="fr-FR" dirty="0" err="1"/>
              <a:t>term</a:t>
            </a:r>
            <a:r>
              <a:rPr lang="fr-FR" dirty="0"/>
              <a:t> </a:t>
            </a:r>
            <a:r>
              <a:rPr lang="fr-FR" i="1" dirty="0"/>
              <a:t>t </a:t>
            </a:r>
            <a:r>
              <a:rPr lang="fr-FR" dirty="0"/>
              <a:t>and a document </a:t>
            </a:r>
            <a:r>
              <a:rPr lang="fr-FR" i="1" dirty="0"/>
              <a:t>d </a:t>
            </a:r>
            <a:r>
              <a:rPr lang="en-US" dirty="0"/>
              <a:t>={t</a:t>
            </a:r>
            <a:r>
              <a:rPr lang="en-US" baseline="-25000" dirty="0"/>
              <a:t>1</a:t>
            </a:r>
            <a:r>
              <a:rPr lang="en-US" dirty="0"/>
              <a:t>, t</a:t>
            </a:r>
            <a:r>
              <a:rPr lang="en-US" baseline="-25000" dirty="0"/>
              <a:t>2</a:t>
            </a:r>
            <a:r>
              <a:rPr lang="en-US" dirty="0"/>
              <a:t>, t</a:t>
            </a:r>
            <a:r>
              <a:rPr lang="en-US" baseline="-25000" dirty="0"/>
              <a:t>3</a:t>
            </a:r>
            <a:r>
              <a:rPr lang="en-US" dirty="0"/>
              <a:t>,… } containing </a:t>
            </a:r>
            <a:r>
              <a:rPr lang="en-US" i="1" dirty="0"/>
              <a:t>n </a:t>
            </a:r>
            <a:r>
              <a:rPr lang="en-US" dirty="0"/>
              <a:t>terms, the simplest form of term frequency of </a:t>
            </a:r>
            <a:r>
              <a:rPr lang="en-US" i="1" dirty="0"/>
              <a:t>t </a:t>
            </a:r>
            <a:r>
              <a:rPr lang="en-US" dirty="0"/>
              <a:t>in </a:t>
            </a:r>
            <a:r>
              <a:rPr lang="en-US" i="1" dirty="0"/>
              <a:t>d </a:t>
            </a:r>
            <a:r>
              <a:rPr lang="en-US" dirty="0"/>
              <a:t>can be defined as the number of times </a:t>
            </a:r>
            <a:r>
              <a:rPr lang="en-US" i="1" dirty="0"/>
              <a:t>t </a:t>
            </a:r>
            <a:r>
              <a:rPr lang="en-US" dirty="0"/>
              <a:t>appears in </a:t>
            </a:r>
            <a:r>
              <a:rPr lang="en-US" i="1" dirty="0"/>
              <a:t>d</a:t>
            </a:r>
            <a:r>
              <a:rPr lang="en-US" dirty="0"/>
              <a:t>, as shown in Equation 9-1.</a:t>
            </a:r>
          </a:p>
        </p:txBody>
      </p:sp>
      <p:pic>
        <p:nvPicPr>
          <p:cNvPr id="4" name="Picture 3"/>
          <p:cNvPicPr>
            <a:picLocks noChangeAspect="1"/>
          </p:cNvPicPr>
          <p:nvPr/>
        </p:nvPicPr>
        <p:blipFill>
          <a:blip r:embed="rId2"/>
          <a:stretch>
            <a:fillRect/>
          </a:stretch>
        </p:blipFill>
        <p:spPr>
          <a:xfrm>
            <a:off x="1591582" y="4389574"/>
            <a:ext cx="6811326" cy="1590897"/>
          </a:xfrm>
          <a:prstGeom prst="rect">
            <a:avLst/>
          </a:prstGeom>
        </p:spPr>
      </p:pic>
    </p:spTree>
    <p:extLst>
      <p:ext uri="{BB962C8B-B14F-4D97-AF65-F5344CB8AC3E}">
        <p14:creationId xmlns:p14="http://schemas.microsoft.com/office/powerpoint/2010/main" val="1978768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5 Term Frequency—Inverse Document Frequency       2/8</a:t>
            </a:r>
            <a:endParaRPr lang="en-US" dirty="0"/>
          </a:p>
        </p:txBody>
      </p:sp>
      <p:sp>
        <p:nvSpPr>
          <p:cNvPr id="3" name="Content Placeholder 2"/>
          <p:cNvSpPr>
            <a:spLocks noGrp="1"/>
          </p:cNvSpPr>
          <p:nvPr>
            <p:ph idx="1"/>
          </p:nvPr>
        </p:nvSpPr>
        <p:spPr/>
        <p:txBody>
          <a:bodyPr/>
          <a:lstStyle/>
          <a:p>
            <a:r>
              <a:rPr lang="en-US" dirty="0"/>
              <a:t>Consider a bag-of-words vector space of 10 words: </a:t>
            </a:r>
            <a:r>
              <a:rPr lang="en-US" i="1" dirty="0" err="1"/>
              <a:t>i</a:t>
            </a:r>
            <a:r>
              <a:rPr lang="en-US" dirty="0"/>
              <a:t>, </a:t>
            </a:r>
            <a:r>
              <a:rPr lang="en-US" i="1" dirty="0"/>
              <a:t>love</a:t>
            </a:r>
            <a:r>
              <a:rPr lang="en-US" dirty="0"/>
              <a:t>, </a:t>
            </a:r>
            <a:r>
              <a:rPr lang="en-US" i="1" dirty="0"/>
              <a:t>acme</a:t>
            </a:r>
            <a:r>
              <a:rPr lang="en-US" dirty="0"/>
              <a:t>, </a:t>
            </a:r>
            <a:r>
              <a:rPr lang="en-US" i="1" dirty="0"/>
              <a:t>my</a:t>
            </a:r>
            <a:r>
              <a:rPr lang="en-US" dirty="0"/>
              <a:t>, </a:t>
            </a:r>
            <a:r>
              <a:rPr lang="en-US" i="1" dirty="0" err="1"/>
              <a:t>bebook</a:t>
            </a:r>
            <a:r>
              <a:rPr lang="en-US" dirty="0"/>
              <a:t>, </a:t>
            </a:r>
            <a:r>
              <a:rPr lang="en-US" i="1" dirty="0" err="1"/>
              <a:t>bphone</a:t>
            </a:r>
            <a:r>
              <a:rPr lang="en-US" dirty="0"/>
              <a:t>, </a:t>
            </a:r>
            <a:r>
              <a:rPr lang="en-US" i="1" dirty="0"/>
              <a:t>fantastic</a:t>
            </a:r>
            <a:r>
              <a:rPr lang="en-US" dirty="0"/>
              <a:t>, </a:t>
            </a:r>
            <a:r>
              <a:rPr lang="en-US" i="1" dirty="0"/>
              <a:t>slow</a:t>
            </a:r>
            <a:r>
              <a:rPr lang="en-US" dirty="0"/>
              <a:t>, </a:t>
            </a:r>
            <a:r>
              <a:rPr lang="en-US" i="1" dirty="0"/>
              <a:t>terrible</a:t>
            </a:r>
            <a:r>
              <a:rPr lang="en-US" dirty="0"/>
              <a:t>, and </a:t>
            </a:r>
            <a:r>
              <a:rPr lang="en-US" i="1" dirty="0"/>
              <a:t>terrific</a:t>
            </a:r>
            <a:r>
              <a:rPr lang="en-US" dirty="0"/>
              <a:t>. </a:t>
            </a:r>
          </a:p>
          <a:p>
            <a:r>
              <a:rPr lang="en-US" dirty="0"/>
              <a:t>Given the text </a:t>
            </a:r>
            <a:r>
              <a:rPr lang="en-US" i="1" dirty="0"/>
              <a:t>I love </a:t>
            </a:r>
            <a:r>
              <a:rPr lang="en-US" i="1" dirty="0" err="1"/>
              <a:t>LOVE</a:t>
            </a:r>
            <a:r>
              <a:rPr lang="en-US" i="1" dirty="0"/>
              <a:t> my </a:t>
            </a:r>
            <a:r>
              <a:rPr lang="en-US" i="1" dirty="0" err="1"/>
              <a:t>bPhone</a:t>
            </a:r>
            <a:r>
              <a:rPr lang="en-US" i="1" dirty="0"/>
              <a:t> </a:t>
            </a:r>
            <a:r>
              <a:rPr lang="en-US" dirty="0"/>
              <a:t>extracted from the RSS feed in Section 9.3, Table 9-5 shows its corresponding term frequency vector after case folding and tokenization.</a:t>
            </a:r>
          </a:p>
        </p:txBody>
      </p:sp>
      <p:pic>
        <p:nvPicPr>
          <p:cNvPr id="4" name="Picture 3"/>
          <p:cNvPicPr>
            <a:picLocks noChangeAspect="1"/>
          </p:cNvPicPr>
          <p:nvPr/>
        </p:nvPicPr>
        <p:blipFill>
          <a:blip r:embed="rId2"/>
          <a:stretch>
            <a:fillRect/>
          </a:stretch>
        </p:blipFill>
        <p:spPr>
          <a:xfrm>
            <a:off x="1002811" y="3627298"/>
            <a:ext cx="5296389" cy="1991003"/>
          </a:xfrm>
          <a:prstGeom prst="rect">
            <a:avLst/>
          </a:prstGeom>
        </p:spPr>
      </p:pic>
      <p:pic>
        <p:nvPicPr>
          <p:cNvPr id="5" name="Picture 4"/>
          <p:cNvPicPr>
            <a:picLocks noChangeAspect="1"/>
          </p:cNvPicPr>
          <p:nvPr/>
        </p:nvPicPr>
        <p:blipFill>
          <a:blip r:embed="rId3"/>
          <a:stretch>
            <a:fillRect/>
          </a:stretch>
        </p:blipFill>
        <p:spPr>
          <a:xfrm>
            <a:off x="6299200" y="3997234"/>
            <a:ext cx="5222240" cy="2602279"/>
          </a:xfrm>
          <a:prstGeom prst="rect">
            <a:avLst/>
          </a:prstGeom>
        </p:spPr>
      </p:pic>
      <p:pic>
        <p:nvPicPr>
          <p:cNvPr id="7" name="Picture 6"/>
          <p:cNvPicPr>
            <a:picLocks noChangeAspect="1"/>
          </p:cNvPicPr>
          <p:nvPr/>
        </p:nvPicPr>
        <p:blipFill>
          <a:blip r:embed="rId4"/>
          <a:stretch>
            <a:fillRect/>
          </a:stretch>
        </p:blipFill>
        <p:spPr>
          <a:xfrm>
            <a:off x="6299200" y="3597128"/>
            <a:ext cx="3839111" cy="400106"/>
          </a:xfrm>
          <a:prstGeom prst="rect">
            <a:avLst/>
          </a:prstGeom>
        </p:spPr>
      </p:pic>
    </p:spTree>
    <p:extLst>
      <p:ext uri="{BB962C8B-B14F-4D97-AF65-F5344CB8AC3E}">
        <p14:creationId xmlns:p14="http://schemas.microsoft.com/office/powerpoint/2010/main" val="1883183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5 Term Frequency—Inverse Document Frequency       3/8</a:t>
            </a:r>
            <a:endParaRPr lang="en-US" dirty="0"/>
          </a:p>
        </p:txBody>
      </p:sp>
      <p:sp>
        <p:nvSpPr>
          <p:cNvPr id="3" name="Content Placeholder 2"/>
          <p:cNvSpPr>
            <a:spLocks noGrp="1"/>
          </p:cNvSpPr>
          <p:nvPr>
            <p:ph idx="1"/>
          </p:nvPr>
        </p:nvSpPr>
        <p:spPr>
          <a:xfrm>
            <a:off x="1104900" y="1600200"/>
            <a:ext cx="9982200" cy="1397000"/>
          </a:xfrm>
        </p:spPr>
        <p:txBody>
          <a:bodyPr>
            <a:normAutofit/>
          </a:bodyPr>
          <a:lstStyle/>
          <a:p>
            <a:r>
              <a:rPr lang="en-US" dirty="0"/>
              <a:t>Term frequency function can be logarithmically scaled. Logarithm can be applied to word frequencies whose distribution also contains a long tail shown in Equation 9-2.</a:t>
            </a:r>
          </a:p>
        </p:txBody>
      </p:sp>
      <p:pic>
        <p:nvPicPr>
          <p:cNvPr id="4" name="Picture 3"/>
          <p:cNvPicPr>
            <a:picLocks noChangeAspect="1"/>
          </p:cNvPicPr>
          <p:nvPr/>
        </p:nvPicPr>
        <p:blipFill>
          <a:blip r:embed="rId2"/>
          <a:stretch>
            <a:fillRect/>
          </a:stretch>
        </p:blipFill>
        <p:spPr>
          <a:xfrm>
            <a:off x="1104899" y="2621280"/>
            <a:ext cx="7379931" cy="791170"/>
          </a:xfrm>
          <a:prstGeom prst="rect">
            <a:avLst/>
          </a:prstGeom>
        </p:spPr>
      </p:pic>
      <p:sp>
        <p:nvSpPr>
          <p:cNvPr id="5" name="TextBox 4"/>
          <p:cNvSpPr txBox="1"/>
          <p:nvPr/>
        </p:nvSpPr>
        <p:spPr>
          <a:xfrm>
            <a:off x="844200" y="3232815"/>
            <a:ext cx="10502081" cy="2677656"/>
          </a:xfrm>
          <a:prstGeom prst="rect">
            <a:avLst/>
          </a:prstGeom>
          <a:noFill/>
        </p:spPr>
        <p:txBody>
          <a:bodyPr wrap="square" rtlCol="0">
            <a:spAutoFit/>
          </a:bodyPr>
          <a:lstStyle/>
          <a:p>
            <a:pPr marL="285750" indent="-285750">
              <a:buFont typeface="Wingdings" panose="05000000000000000000" pitchFamily="2" charset="2"/>
              <a:buChar char="§"/>
            </a:pPr>
            <a:r>
              <a:rPr lang="en-US" sz="2400" dirty="0"/>
              <a:t>Longer documents contain more terms, tend to have higher term frequency values. They also tend to contain more distinct terms. These factors can conspire to raise the term frequency values of longer documents and lead to undesirable bias favoring longer documents. To address this problem, the term frequency can be normalized. </a:t>
            </a:r>
          </a:p>
          <a:p>
            <a:pPr marL="285750" indent="-285750">
              <a:buFont typeface="Wingdings" panose="05000000000000000000" pitchFamily="2" charset="2"/>
              <a:buChar char="§"/>
            </a:pPr>
            <a:r>
              <a:rPr lang="en-US" sz="2400" dirty="0"/>
              <a:t>For example, the term frequency of term </a:t>
            </a:r>
            <a:r>
              <a:rPr lang="en-US" sz="2400" i="1" dirty="0"/>
              <a:t>t </a:t>
            </a:r>
            <a:r>
              <a:rPr lang="en-US" sz="2400" dirty="0"/>
              <a:t>in document </a:t>
            </a:r>
            <a:r>
              <a:rPr lang="en-US" sz="2400" i="1" dirty="0"/>
              <a:t>d </a:t>
            </a:r>
            <a:r>
              <a:rPr lang="en-US" sz="2400" dirty="0"/>
              <a:t>can be normalized based on the number of terms in </a:t>
            </a:r>
            <a:r>
              <a:rPr lang="en-US" sz="2400" i="1" dirty="0"/>
              <a:t>d </a:t>
            </a:r>
            <a:r>
              <a:rPr lang="en-US" sz="2400" dirty="0"/>
              <a:t>as shown in Equation 9-3.</a:t>
            </a:r>
          </a:p>
        </p:txBody>
      </p:sp>
      <p:pic>
        <p:nvPicPr>
          <p:cNvPr id="6" name="Picture 5"/>
          <p:cNvPicPr>
            <a:picLocks noChangeAspect="1"/>
          </p:cNvPicPr>
          <p:nvPr/>
        </p:nvPicPr>
        <p:blipFill>
          <a:blip r:embed="rId3"/>
          <a:stretch>
            <a:fillRect/>
          </a:stretch>
        </p:blipFill>
        <p:spPr>
          <a:xfrm>
            <a:off x="1499449" y="5910471"/>
            <a:ext cx="6380790" cy="617496"/>
          </a:xfrm>
          <a:prstGeom prst="rect">
            <a:avLst/>
          </a:prstGeom>
        </p:spPr>
      </p:pic>
    </p:spTree>
    <p:extLst>
      <p:ext uri="{BB962C8B-B14F-4D97-AF65-F5344CB8AC3E}">
        <p14:creationId xmlns:p14="http://schemas.microsoft.com/office/powerpoint/2010/main" val="2128007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5816-480F-4562-A0B0-67911686C9B4}"/>
              </a:ext>
            </a:extLst>
          </p:cNvPr>
          <p:cNvSpPr>
            <a:spLocks noGrp="1"/>
          </p:cNvSpPr>
          <p:nvPr>
            <p:ph type="title"/>
          </p:nvPr>
        </p:nvSpPr>
        <p:spPr/>
        <p:txBody>
          <a:bodyPr/>
          <a:lstStyle/>
          <a:p>
            <a:r>
              <a:rPr lang="en-US" b="1" dirty="0"/>
              <a:t>Objectives</a:t>
            </a:r>
          </a:p>
        </p:txBody>
      </p:sp>
      <p:sp>
        <p:nvSpPr>
          <p:cNvPr id="3" name="Content Placeholder 2">
            <a:extLst>
              <a:ext uri="{FF2B5EF4-FFF2-40B4-BE49-F238E27FC236}">
                <a16:creationId xmlns:a16="http://schemas.microsoft.com/office/drawing/2014/main" id="{AE2D34A0-3683-4DDE-9682-58E4F15C353A}"/>
              </a:ext>
            </a:extLst>
          </p:cNvPr>
          <p:cNvSpPr>
            <a:spLocks noGrp="1"/>
          </p:cNvSpPr>
          <p:nvPr>
            <p:ph idx="1"/>
          </p:nvPr>
        </p:nvSpPr>
        <p:spPr/>
        <p:txBody>
          <a:bodyPr/>
          <a:lstStyle/>
          <a:p>
            <a:pPr marL="0" indent="0">
              <a:buNone/>
            </a:pPr>
            <a:r>
              <a:rPr lang="en-US" b="1" dirty="0"/>
              <a:t>After studying this chapter, the student should be able to understand Key Concepts:</a:t>
            </a:r>
          </a:p>
          <a:p>
            <a:r>
              <a:rPr lang="en-US" dirty="0"/>
              <a:t> </a:t>
            </a:r>
            <a:r>
              <a:rPr lang="en-US" i="1" dirty="0"/>
              <a:t>Term</a:t>
            </a:r>
          </a:p>
          <a:p>
            <a:r>
              <a:rPr lang="en-US" i="1" dirty="0"/>
              <a:t>Corpus</a:t>
            </a:r>
          </a:p>
          <a:p>
            <a:r>
              <a:rPr lang="en-US" i="1" dirty="0"/>
              <a:t>Text normalization</a:t>
            </a:r>
          </a:p>
          <a:p>
            <a:r>
              <a:rPr lang="en-US" i="1" dirty="0"/>
              <a:t>TFIDF</a:t>
            </a:r>
          </a:p>
          <a:p>
            <a:r>
              <a:rPr lang="en-US" i="1" dirty="0"/>
              <a:t>Topic modeling</a:t>
            </a:r>
          </a:p>
          <a:p>
            <a:r>
              <a:rPr lang="en-US" i="1" dirty="0"/>
              <a:t>Sentiment analysis</a:t>
            </a:r>
            <a:endParaRPr lang="en-US" dirty="0"/>
          </a:p>
        </p:txBody>
      </p:sp>
    </p:spTree>
    <p:extLst>
      <p:ext uri="{BB962C8B-B14F-4D97-AF65-F5344CB8AC3E}">
        <p14:creationId xmlns:p14="http://schemas.microsoft.com/office/powerpoint/2010/main" val="257673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5 Term Frequency—Inverse Document Frequency       4/8</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term frequency vector (shown in Table 9-5) can become very high dimensional because the bag-of words vector space can grow substantially to include all the words in English. The high dimensionality makes it difficult to store and parse the text and contribute to performance issues related to text analysis.</a:t>
            </a:r>
          </a:p>
          <a:p>
            <a:r>
              <a:rPr lang="en-US" dirty="0"/>
              <a:t>To reduce dimensionality, not all the words from a given language need to be included in the term frequency vector. E.g. In English, it is common to remove words such as </a:t>
            </a:r>
            <a:r>
              <a:rPr lang="en-US" i="1" dirty="0"/>
              <a:t>the</a:t>
            </a:r>
            <a:r>
              <a:rPr lang="en-US" dirty="0"/>
              <a:t>, </a:t>
            </a:r>
            <a:r>
              <a:rPr lang="en-US" i="1" dirty="0"/>
              <a:t>a</a:t>
            </a:r>
            <a:r>
              <a:rPr lang="en-US" dirty="0"/>
              <a:t>, </a:t>
            </a:r>
            <a:r>
              <a:rPr lang="en-US" i="1" dirty="0"/>
              <a:t>of</a:t>
            </a:r>
            <a:r>
              <a:rPr lang="en-US" dirty="0"/>
              <a:t>, </a:t>
            </a:r>
            <a:r>
              <a:rPr lang="en-US" i="1" dirty="0"/>
              <a:t>and</a:t>
            </a:r>
            <a:r>
              <a:rPr lang="en-US" dirty="0"/>
              <a:t>, </a:t>
            </a:r>
            <a:r>
              <a:rPr lang="en-US" i="1" dirty="0"/>
              <a:t>to</a:t>
            </a:r>
            <a:r>
              <a:rPr lang="en-US" dirty="0"/>
              <a:t>, and other articles that are not likely to contribute to semantic understanding. </a:t>
            </a:r>
          </a:p>
          <a:p>
            <a:r>
              <a:rPr lang="en-US" b="1" i="1" dirty="0"/>
              <a:t>Stop words</a:t>
            </a:r>
            <a:r>
              <a:rPr lang="en-US" dirty="0"/>
              <a:t>: Words from a given language NOT need to be included in the term frequency vector. </a:t>
            </a:r>
          </a:p>
          <a:p>
            <a:r>
              <a:rPr lang="en-US" dirty="0"/>
              <a:t>Another simple yet effective way to reduce dimensionality is to store a term and its frequency only if the term appears at least once in a document. Any term not existing in the term frequency vector by default will have a frequency of 0. Therefore, the previous term frequency vector would be simplified to what is shown in Table 9-6.</a:t>
            </a:r>
          </a:p>
        </p:txBody>
      </p:sp>
    </p:spTree>
    <p:extLst>
      <p:ext uri="{BB962C8B-B14F-4D97-AF65-F5344CB8AC3E}">
        <p14:creationId xmlns:p14="http://schemas.microsoft.com/office/powerpoint/2010/main" val="407417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5 Term Frequency—Inverse Document Frequency       5/8</a:t>
            </a:r>
            <a:endParaRPr lang="en-US" dirty="0"/>
          </a:p>
        </p:txBody>
      </p:sp>
      <p:sp>
        <p:nvSpPr>
          <p:cNvPr id="3" name="Content Placeholder 2"/>
          <p:cNvSpPr>
            <a:spLocks noGrp="1"/>
          </p:cNvSpPr>
          <p:nvPr>
            <p:ph idx="1"/>
          </p:nvPr>
        </p:nvSpPr>
        <p:spPr>
          <a:xfrm>
            <a:off x="1104900" y="3924300"/>
            <a:ext cx="9982200" cy="2247900"/>
          </a:xfrm>
        </p:spPr>
        <p:txBody>
          <a:bodyPr>
            <a:normAutofit fontScale="92500" lnSpcReduction="20000"/>
          </a:bodyPr>
          <a:lstStyle/>
          <a:p>
            <a:r>
              <a:rPr lang="en-US" dirty="0"/>
              <a:t>Some NLP techniques such as lemmatization and stemming can also reduce high dimensionality. Lemmatization and stemming are two different techniques that combine various forms of a word. With these techniques, words such as </a:t>
            </a:r>
            <a:r>
              <a:rPr lang="en-US" i="1" dirty="0"/>
              <a:t>play</a:t>
            </a:r>
            <a:r>
              <a:rPr lang="en-US" dirty="0"/>
              <a:t>, </a:t>
            </a:r>
            <a:r>
              <a:rPr lang="en-US" i="1" dirty="0"/>
              <a:t>plays</a:t>
            </a:r>
            <a:r>
              <a:rPr lang="en-US" dirty="0"/>
              <a:t>, </a:t>
            </a:r>
            <a:r>
              <a:rPr lang="en-US" i="1" dirty="0"/>
              <a:t>played</a:t>
            </a:r>
            <a:r>
              <a:rPr lang="en-US" dirty="0"/>
              <a:t>, and </a:t>
            </a:r>
            <a:r>
              <a:rPr lang="en-US" i="1" dirty="0"/>
              <a:t>playing </a:t>
            </a:r>
            <a:r>
              <a:rPr lang="en-US" dirty="0"/>
              <a:t>can be mapped to the same term.</a:t>
            </a:r>
          </a:p>
          <a:p>
            <a:r>
              <a:rPr lang="en-US" dirty="0"/>
              <a:t>It has been shown that the term frequency is based on the raw count of a term occurring in a standalone document. Term frequency by itself suffers a critical problem: It regards that stand-alone document as the entire world.</a:t>
            </a:r>
          </a:p>
        </p:txBody>
      </p:sp>
      <p:pic>
        <p:nvPicPr>
          <p:cNvPr id="4" name="Picture 3"/>
          <p:cNvPicPr>
            <a:picLocks noChangeAspect="1"/>
          </p:cNvPicPr>
          <p:nvPr/>
        </p:nvPicPr>
        <p:blipFill>
          <a:blip r:embed="rId2"/>
          <a:stretch>
            <a:fillRect/>
          </a:stretch>
        </p:blipFill>
        <p:spPr>
          <a:xfrm>
            <a:off x="983768" y="1438913"/>
            <a:ext cx="6897063" cy="2219635"/>
          </a:xfrm>
          <a:prstGeom prst="rect">
            <a:avLst/>
          </a:prstGeom>
        </p:spPr>
      </p:pic>
    </p:spTree>
    <p:extLst>
      <p:ext uri="{BB962C8B-B14F-4D97-AF65-F5344CB8AC3E}">
        <p14:creationId xmlns:p14="http://schemas.microsoft.com/office/powerpoint/2010/main" val="17877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5 Term Frequency—Inverse Document Frequency       6/8</a:t>
            </a:r>
            <a:endParaRPr lang="en-US" dirty="0"/>
          </a:p>
        </p:txBody>
      </p:sp>
      <p:sp>
        <p:nvSpPr>
          <p:cNvPr id="3" name="Content Placeholder 2"/>
          <p:cNvSpPr>
            <a:spLocks noGrp="1"/>
          </p:cNvSpPr>
          <p:nvPr>
            <p:ph idx="1"/>
          </p:nvPr>
        </p:nvSpPr>
        <p:spPr>
          <a:xfrm>
            <a:off x="929148" y="1600199"/>
            <a:ext cx="4911213" cy="4977581"/>
          </a:xfrm>
        </p:spPr>
        <p:txBody>
          <a:bodyPr>
            <a:noAutofit/>
          </a:bodyPr>
          <a:lstStyle/>
          <a:p>
            <a:r>
              <a:rPr lang="en-US" sz="1800" dirty="0"/>
              <a:t>A quick fix for the problem is to introduce an additional variable that has a broader view of the world— considering the importance of a term not only in a single document but in a collection of documents, or in a corpus. The additional variable should reduce the effect of the term frequency as the term appears in more documents.</a:t>
            </a:r>
          </a:p>
          <a:p>
            <a:r>
              <a:rPr lang="en-US" sz="1800" b="1" i="1" dirty="0"/>
              <a:t>inverted document frequency </a:t>
            </a:r>
            <a:r>
              <a:rPr lang="en-US" sz="1800" dirty="0"/>
              <a:t>(IDF) is the number of documents in the corpus that contain a term. </a:t>
            </a:r>
          </a:p>
          <a:p>
            <a:r>
              <a:rPr lang="en-US" sz="1800" dirty="0"/>
              <a:t>Let a corpus </a:t>
            </a:r>
            <a:r>
              <a:rPr lang="en-US" sz="1800" i="1" dirty="0"/>
              <a:t>D </a:t>
            </a:r>
            <a:r>
              <a:rPr lang="en-US" sz="1800" dirty="0"/>
              <a:t>contain </a:t>
            </a:r>
            <a:r>
              <a:rPr lang="en-US" sz="1800" i="1" dirty="0"/>
              <a:t>N </a:t>
            </a:r>
            <a:r>
              <a:rPr lang="en-US" sz="1800" dirty="0"/>
              <a:t>documents. The document frequency of a term </a:t>
            </a:r>
            <a:r>
              <a:rPr lang="en-US" sz="1800" i="1" dirty="0"/>
              <a:t>t </a:t>
            </a:r>
            <a:r>
              <a:rPr lang="en-US" sz="1800" dirty="0"/>
              <a:t>in corpus </a:t>
            </a:r>
            <a:r>
              <a:rPr lang="en-US" sz="1800" i="1" dirty="0"/>
              <a:t>D=</a:t>
            </a:r>
            <a:r>
              <a:rPr lang="en-US" sz="1800" dirty="0"/>
              <a:t> d</a:t>
            </a:r>
            <a:r>
              <a:rPr lang="en-US" sz="1800" baseline="-25000" dirty="0"/>
              <a:t>1</a:t>
            </a:r>
            <a:r>
              <a:rPr lang="en-US" sz="1800" dirty="0"/>
              <a:t>,d</a:t>
            </a:r>
            <a:r>
              <a:rPr lang="en-US" sz="1800" baseline="-25000" dirty="0"/>
              <a:t>2</a:t>
            </a:r>
            <a:r>
              <a:rPr lang="en-US" sz="1800" dirty="0"/>
              <a:t> ,…</a:t>
            </a:r>
            <a:r>
              <a:rPr lang="en-US" sz="1800" dirty="0" err="1"/>
              <a:t>d</a:t>
            </a:r>
            <a:r>
              <a:rPr lang="en-US" sz="1800" baseline="-25000" dirty="0" err="1"/>
              <a:t>N</a:t>
            </a:r>
            <a:r>
              <a:rPr lang="en-US" sz="1800" dirty="0"/>
              <a:t> } is defined as shown in Equation 9-4.</a:t>
            </a:r>
          </a:p>
        </p:txBody>
      </p:sp>
      <p:pic>
        <p:nvPicPr>
          <p:cNvPr id="4" name="Picture 3"/>
          <p:cNvPicPr>
            <a:picLocks noChangeAspect="1"/>
          </p:cNvPicPr>
          <p:nvPr/>
        </p:nvPicPr>
        <p:blipFill>
          <a:blip r:embed="rId2"/>
          <a:stretch>
            <a:fillRect/>
          </a:stretch>
        </p:blipFill>
        <p:spPr>
          <a:xfrm>
            <a:off x="5678129" y="2076007"/>
            <a:ext cx="6515100" cy="3376625"/>
          </a:xfrm>
          <a:prstGeom prst="rect">
            <a:avLst/>
          </a:prstGeom>
        </p:spPr>
      </p:pic>
    </p:spTree>
    <p:extLst>
      <p:ext uri="{BB962C8B-B14F-4D97-AF65-F5344CB8AC3E}">
        <p14:creationId xmlns:p14="http://schemas.microsoft.com/office/powerpoint/2010/main" val="251309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5 Term Frequency—Inverse Document Frequency       7/8</a:t>
            </a:r>
            <a:endParaRPr lang="en-US" dirty="0"/>
          </a:p>
        </p:txBody>
      </p:sp>
      <p:sp>
        <p:nvSpPr>
          <p:cNvPr id="3" name="Content Placeholder 2"/>
          <p:cNvSpPr>
            <a:spLocks noGrp="1"/>
          </p:cNvSpPr>
          <p:nvPr>
            <p:ph idx="1"/>
          </p:nvPr>
        </p:nvSpPr>
        <p:spPr>
          <a:xfrm>
            <a:off x="1104900" y="1600200"/>
            <a:ext cx="9982200" cy="838200"/>
          </a:xfrm>
        </p:spPr>
        <p:txBody>
          <a:bodyPr>
            <a:normAutofit fontScale="70000" lnSpcReduction="20000"/>
          </a:bodyPr>
          <a:lstStyle/>
          <a:p>
            <a:r>
              <a:rPr lang="en-US" dirty="0"/>
              <a:t>TFIDF scores words higher that appear more often in a document but occur less often across all documents in the corpus. Note that TFIDF applies to a term in a specific document, so the same term is likely to receive different TFIDF scores in different documents (because the TF values may be different).</a:t>
            </a:r>
          </a:p>
        </p:txBody>
      </p:sp>
      <p:pic>
        <p:nvPicPr>
          <p:cNvPr id="4" name="Picture 3"/>
          <p:cNvPicPr>
            <a:picLocks noChangeAspect="1"/>
          </p:cNvPicPr>
          <p:nvPr/>
        </p:nvPicPr>
        <p:blipFill>
          <a:blip r:embed="rId2"/>
          <a:stretch>
            <a:fillRect/>
          </a:stretch>
        </p:blipFill>
        <p:spPr>
          <a:xfrm>
            <a:off x="2467277" y="2247900"/>
            <a:ext cx="7535327" cy="4296375"/>
          </a:xfrm>
          <a:prstGeom prst="rect">
            <a:avLst/>
          </a:prstGeom>
        </p:spPr>
      </p:pic>
      <p:sp>
        <p:nvSpPr>
          <p:cNvPr id="5" name="TextBox 4"/>
          <p:cNvSpPr txBox="1"/>
          <p:nvPr/>
        </p:nvSpPr>
        <p:spPr>
          <a:xfrm>
            <a:off x="298160" y="3518924"/>
            <a:ext cx="2169242" cy="1754326"/>
          </a:xfrm>
          <a:prstGeom prst="rect">
            <a:avLst/>
          </a:prstGeom>
          <a:noFill/>
        </p:spPr>
        <p:txBody>
          <a:bodyPr wrap="square" rtlCol="0">
            <a:spAutoFit/>
          </a:bodyPr>
          <a:lstStyle/>
          <a:p>
            <a:r>
              <a:rPr lang="en-US" b="1" dirty="0"/>
              <a:t>FIGURE 9-3 </a:t>
            </a:r>
            <a:r>
              <a:rPr lang="en-US" i="1" dirty="0"/>
              <a:t>Words from Brown corpus’s news category with the highest corpus TF, DF, or IDF</a:t>
            </a:r>
            <a:endParaRPr lang="en-US" dirty="0"/>
          </a:p>
        </p:txBody>
      </p:sp>
    </p:spTree>
    <p:extLst>
      <p:ext uri="{BB962C8B-B14F-4D97-AF65-F5344CB8AC3E}">
        <p14:creationId xmlns:p14="http://schemas.microsoft.com/office/powerpoint/2010/main" val="83074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5 Term Frequency—Inverse Document Frequency       8/8</a:t>
            </a:r>
            <a:endParaRPr lang="en-US" dirty="0"/>
          </a:p>
        </p:txBody>
      </p:sp>
      <p:sp>
        <p:nvSpPr>
          <p:cNvPr id="3" name="Content Placeholder 2"/>
          <p:cNvSpPr>
            <a:spLocks noGrp="1"/>
          </p:cNvSpPr>
          <p:nvPr>
            <p:ph idx="1"/>
          </p:nvPr>
        </p:nvSpPr>
        <p:spPr>
          <a:xfrm>
            <a:off x="1104900" y="4876800"/>
            <a:ext cx="9982200" cy="1295400"/>
          </a:xfrm>
        </p:spPr>
        <p:txBody>
          <a:bodyPr>
            <a:normAutofit fontScale="92500" lnSpcReduction="20000"/>
          </a:bodyPr>
          <a:lstStyle/>
          <a:p>
            <a:r>
              <a:rPr lang="en-US" dirty="0"/>
              <a:t>TFIDF is efficient in that the calculations are simple and straightforward, not require knowledge of the underlying meanings of the text. But this approach also reveals little of the inter-document or intra-document statistical structure. The next section shows how topic models can address this shortcoming of TFIDF.</a:t>
            </a:r>
          </a:p>
        </p:txBody>
      </p:sp>
      <p:pic>
        <p:nvPicPr>
          <p:cNvPr id="4" name="Picture 3"/>
          <p:cNvPicPr>
            <a:picLocks noChangeAspect="1"/>
          </p:cNvPicPr>
          <p:nvPr/>
        </p:nvPicPr>
        <p:blipFill>
          <a:blip r:embed="rId2"/>
          <a:stretch>
            <a:fillRect/>
          </a:stretch>
        </p:blipFill>
        <p:spPr>
          <a:xfrm>
            <a:off x="1266289" y="1361584"/>
            <a:ext cx="7678222" cy="3515216"/>
          </a:xfrm>
          <a:prstGeom prst="rect">
            <a:avLst/>
          </a:prstGeom>
        </p:spPr>
      </p:pic>
    </p:spTree>
    <p:extLst>
      <p:ext uri="{BB962C8B-B14F-4D97-AF65-F5344CB8AC3E}">
        <p14:creationId xmlns:p14="http://schemas.microsoft.com/office/powerpoint/2010/main" val="10412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6 Categorizing Documents by Topics                                1/6</a:t>
            </a:r>
            <a:endParaRPr lang="en-US" dirty="0"/>
          </a:p>
        </p:txBody>
      </p:sp>
      <p:sp>
        <p:nvSpPr>
          <p:cNvPr id="3" name="Content Placeholder 2"/>
          <p:cNvSpPr>
            <a:spLocks noGrp="1"/>
          </p:cNvSpPr>
          <p:nvPr>
            <p:ph idx="1"/>
          </p:nvPr>
        </p:nvSpPr>
        <p:spPr/>
        <p:txBody>
          <a:bodyPr>
            <a:normAutofit fontScale="92500" lnSpcReduction="20000"/>
          </a:bodyPr>
          <a:lstStyle/>
          <a:p>
            <a:r>
              <a:rPr lang="en-US" dirty="0"/>
              <a:t>Topics of a document are not as straightforward as they might initially appear. Consider these two reviews:</a:t>
            </a:r>
          </a:p>
          <a:p>
            <a:pPr lvl="1"/>
            <a:r>
              <a:rPr lang="en-US" b="1" dirty="0"/>
              <a:t>1. </a:t>
            </a:r>
            <a:r>
              <a:rPr lang="en-US" dirty="0"/>
              <a:t>The bPhone5x has coverage everywhere. It’s much less flaky than my old bPhone4G.</a:t>
            </a:r>
          </a:p>
          <a:p>
            <a:pPr lvl="1"/>
            <a:r>
              <a:rPr lang="en-US" b="1" dirty="0"/>
              <a:t>2. </a:t>
            </a:r>
            <a:r>
              <a:rPr lang="en-US" dirty="0"/>
              <a:t>While I love ACME’s </a:t>
            </a:r>
            <a:r>
              <a:rPr lang="en-US" dirty="0" err="1"/>
              <a:t>bPhone</a:t>
            </a:r>
            <a:r>
              <a:rPr lang="en-US" dirty="0"/>
              <a:t> series, I’ve been quite disappointed by the </a:t>
            </a:r>
            <a:r>
              <a:rPr lang="en-US" dirty="0" err="1"/>
              <a:t>bEbook</a:t>
            </a:r>
            <a:r>
              <a:rPr lang="en-US" dirty="0"/>
              <a:t>. The text is illegible, and it makes even my old </a:t>
            </a:r>
            <a:r>
              <a:rPr lang="en-US" dirty="0" err="1"/>
              <a:t>NBook</a:t>
            </a:r>
            <a:r>
              <a:rPr lang="en-US" dirty="0"/>
              <a:t> look blazingly fast.</a:t>
            </a:r>
          </a:p>
          <a:p>
            <a:r>
              <a:rPr lang="en-US" dirty="0"/>
              <a:t>Is the first review about bPhone5x or bPhone4G? Is the second review about </a:t>
            </a:r>
            <a:r>
              <a:rPr lang="en-US" dirty="0" err="1"/>
              <a:t>bPhone</a:t>
            </a:r>
            <a:r>
              <a:rPr lang="en-US" dirty="0"/>
              <a:t>, </a:t>
            </a:r>
            <a:r>
              <a:rPr lang="en-US" dirty="0" err="1"/>
              <a:t>bEbook</a:t>
            </a:r>
            <a:r>
              <a:rPr lang="en-US" dirty="0"/>
              <a:t>, or </a:t>
            </a:r>
            <a:r>
              <a:rPr lang="en-US" dirty="0" err="1"/>
              <a:t>NBook</a:t>
            </a:r>
            <a:r>
              <a:rPr lang="en-US" dirty="0"/>
              <a:t>? For machines, these questions can be difficult to answer.</a:t>
            </a:r>
          </a:p>
          <a:p>
            <a:r>
              <a:rPr lang="en-US" dirty="0"/>
              <a:t>Intuitively, if a review is talking about bPhone5x, the term </a:t>
            </a:r>
            <a:r>
              <a:rPr lang="en-US" i="1" dirty="0"/>
              <a:t>bPhone5x </a:t>
            </a:r>
            <a:r>
              <a:rPr lang="en-US" dirty="0"/>
              <a:t>and related terms (such as </a:t>
            </a:r>
            <a:r>
              <a:rPr lang="en-US" i="1" dirty="0"/>
              <a:t>phone </a:t>
            </a:r>
            <a:r>
              <a:rPr lang="en-US" dirty="0"/>
              <a:t>and </a:t>
            </a:r>
            <a:r>
              <a:rPr lang="en-US" i="1" dirty="0"/>
              <a:t>ACME</a:t>
            </a:r>
            <a:r>
              <a:rPr lang="en-US" dirty="0"/>
              <a:t>) are likely to appear frequently. </a:t>
            </a:r>
          </a:p>
          <a:p>
            <a:r>
              <a:rPr lang="en-US" dirty="0"/>
              <a:t>A document typically consists of multiple themes running through the text in different proportions—for example, 30% on a topic related to </a:t>
            </a:r>
            <a:r>
              <a:rPr lang="en-US" i="1" dirty="0"/>
              <a:t>phones</a:t>
            </a:r>
            <a:r>
              <a:rPr lang="en-US" dirty="0"/>
              <a:t>, 15% on a topic related to </a:t>
            </a:r>
            <a:r>
              <a:rPr lang="en-US" i="1" dirty="0"/>
              <a:t>appearance</a:t>
            </a:r>
            <a:r>
              <a:rPr lang="en-US" dirty="0"/>
              <a:t>, 10% on a topic related to </a:t>
            </a:r>
            <a:r>
              <a:rPr lang="en-US" i="1" dirty="0"/>
              <a:t>shipping</a:t>
            </a:r>
            <a:r>
              <a:rPr lang="en-US" dirty="0"/>
              <a:t>, 5% on a topic related to </a:t>
            </a:r>
            <a:r>
              <a:rPr lang="en-US" i="1" dirty="0"/>
              <a:t>service</a:t>
            </a:r>
            <a:r>
              <a:rPr lang="en-US" dirty="0"/>
              <a:t>, and so on.</a:t>
            </a:r>
          </a:p>
        </p:txBody>
      </p:sp>
    </p:spTree>
    <p:extLst>
      <p:ext uri="{BB962C8B-B14F-4D97-AF65-F5344CB8AC3E}">
        <p14:creationId xmlns:p14="http://schemas.microsoft.com/office/powerpoint/2010/main" val="195465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6 Categorizing Documents by Topics                                2/6</a:t>
            </a:r>
            <a:endParaRPr lang="en-US" dirty="0"/>
          </a:p>
        </p:txBody>
      </p:sp>
      <p:sp>
        <p:nvSpPr>
          <p:cNvPr id="3" name="Content Placeholder 2"/>
          <p:cNvSpPr>
            <a:spLocks noGrp="1"/>
          </p:cNvSpPr>
          <p:nvPr>
            <p:ph idx="1"/>
          </p:nvPr>
        </p:nvSpPr>
        <p:spPr/>
        <p:txBody>
          <a:bodyPr>
            <a:normAutofit lnSpcReduction="10000"/>
          </a:bodyPr>
          <a:lstStyle/>
          <a:p>
            <a:r>
              <a:rPr lang="en-US" dirty="0"/>
              <a:t>Can be achieved with clustering methods such as </a:t>
            </a:r>
            <a:r>
              <a:rPr lang="en-US" i="1" dirty="0"/>
              <a:t>k</a:t>
            </a:r>
            <a:r>
              <a:rPr lang="en-US" dirty="0"/>
              <a:t>-means clustering or classification methods such as support vector machines, </a:t>
            </a:r>
            <a:r>
              <a:rPr lang="en-US" i="1" dirty="0"/>
              <a:t>k</a:t>
            </a:r>
            <a:r>
              <a:rPr lang="en-US" dirty="0"/>
              <a:t>-nearest neighbors, or naïve Bayes. </a:t>
            </a:r>
          </a:p>
          <a:p>
            <a:r>
              <a:rPr lang="en-US" dirty="0"/>
              <a:t>A more feasible and prevalent approach is to use </a:t>
            </a:r>
            <a:r>
              <a:rPr lang="en-US" b="1" i="1" dirty="0"/>
              <a:t>topic modeling</a:t>
            </a:r>
            <a:r>
              <a:rPr lang="en-US" dirty="0"/>
              <a:t>. Topic modeling provides tools to automatically organize, search, understand, and summarize from vast amounts of information.</a:t>
            </a:r>
          </a:p>
          <a:p>
            <a:r>
              <a:rPr lang="en-US" b="1" i="1" dirty="0"/>
              <a:t>Topic models </a:t>
            </a:r>
            <a:r>
              <a:rPr lang="en-US" dirty="0"/>
              <a:t>are statistical models that examine words from a set of documents, determine the themes over the text, and discover how the themes are associated or change over time. The process of topic modeling can be simplified to the following.</a:t>
            </a:r>
          </a:p>
          <a:p>
            <a:pPr lvl="1"/>
            <a:r>
              <a:rPr lang="en-US" b="1" dirty="0"/>
              <a:t>1. </a:t>
            </a:r>
            <a:r>
              <a:rPr lang="en-US" dirty="0"/>
              <a:t>Uncover the hidden topical patterns within a corpus.</a:t>
            </a:r>
          </a:p>
          <a:p>
            <a:pPr lvl="1"/>
            <a:r>
              <a:rPr lang="en-US" b="1" dirty="0"/>
              <a:t>2. </a:t>
            </a:r>
            <a:r>
              <a:rPr lang="en-US" dirty="0"/>
              <a:t>Annotate documents according to these topics.</a:t>
            </a:r>
          </a:p>
          <a:p>
            <a:pPr lvl="1"/>
            <a:r>
              <a:rPr lang="en-US" b="1" dirty="0"/>
              <a:t>3. </a:t>
            </a:r>
            <a:r>
              <a:rPr lang="en-US" dirty="0"/>
              <a:t>Use annotations to organize, search, and summarize texts.</a:t>
            </a:r>
          </a:p>
        </p:txBody>
      </p:sp>
    </p:spTree>
    <p:extLst>
      <p:ext uri="{BB962C8B-B14F-4D97-AF65-F5344CB8AC3E}">
        <p14:creationId xmlns:p14="http://schemas.microsoft.com/office/powerpoint/2010/main" val="308996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6 Categorizing Documents by Topics                                3/6</a:t>
            </a:r>
            <a:endParaRPr lang="en-US" dirty="0"/>
          </a:p>
        </p:txBody>
      </p:sp>
      <p:sp>
        <p:nvSpPr>
          <p:cNvPr id="3" name="Content Placeholder 2"/>
          <p:cNvSpPr>
            <a:spLocks noGrp="1"/>
          </p:cNvSpPr>
          <p:nvPr>
            <p:ph idx="1"/>
          </p:nvPr>
        </p:nvSpPr>
        <p:spPr/>
        <p:txBody>
          <a:bodyPr>
            <a:normAutofit/>
          </a:bodyPr>
          <a:lstStyle/>
          <a:p>
            <a:r>
              <a:rPr lang="en-US" dirty="0"/>
              <a:t>A </a:t>
            </a:r>
            <a:r>
              <a:rPr lang="en-US" b="1" i="1" dirty="0"/>
              <a:t>topic </a:t>
            </a:r>
            <a:r>
              <a:rPr lang="en-US" dirty="0"/>
              <a:t>is formally defined as a distribution over a fixed vocabulary of words. Different topics would have different distributions over the same vocabulary</a:t>
            </a:r>
          </a:p>
          <a:p>
            <a:r>
              <a:rPr lang="en-US" b="1" i="1" dirty="0"/>
              <a:t>latent </a:t>
            </a:r>
            <a:r>
              <a:rPr lang="en-US" b="1" i="1" dirty="0" err="1"/>
              <a:t>Dirichlet</a:t>
            </a:r>
            <a:r>
              <a:rPr lang="en-US" b="1" i="1" dirty="0"/>
              <a:t> allocation </a:t>
            </a:r>
            <a:r>
              <a:rPr lang="en-US" dirty="0"/>
              <a:t>(LDA) – simplest model, a generative probabilistic model of a corpus proposed by David M. </a:t>
            </a:r>
            <a:r>
              <a:rPr lang="en-US" dirty="0" err="1"/>
              <a:t>Blei</a:t>
            </a:r>
            <a:r>
              <a:rPr lang="en-US" dirty="0"/>
              <a:t> and two other researchers. In generative probabilistic modeling, data is treated as the result of a generative process that includes hidden variables. </a:t>
            </a:r>
          </a:p>
          <a:p>
            <a:r>
              <a:rPr lang="en-US" dirty="0"/>
              <a:t>LDA assumes that there is a fixed vocabulary of words, and the number of the latent topics is predefined and remains constant. LDA assumes that each latent topic follows a </a:t>
            </a:r>
            <a:r>
              <a:rPr lang="en-US" dirty="0" err="1"/>
              <a:t>Dirichlet</a:t>
            </a:r>
            <a:r>
              <a:rPr lang="en-US" dirty="0"/>
              <a:t> distribution over the vocabulary, and each document is represented as a random mixture of latent topics.</a:t>
            </a:r>
          </a:p>
        </p:txBody>
      </p:sp>
    </p:spTree>
    <p:extLst>
      <p:ext uri="{BB962C8B-B14F-4D97-AF65-F5344CB8AC3E}">
        <p14:creationId xmlns:p14="http://schemas.microsoft.com/office/powerpoint/2010/main" val="66185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6 Categorizing Documents by Topics                                4/6</a:t>
            </a:r>
            <a:endParaRPr lang="en-US" dirty="0"/>
          </a:p>
        </p:txBody>
      </p:sp>
      <p:sp>
        <p:nvSpPr>
          <p:cNvPr id="3" name="Content Placeholder 2"/>
          <p:cNvSpPr>
            <a:spLocks noGrp="1"/>
          </p:cNvSpPr>
          <p:nvPr>
            <p:ph idx="1"/>
          </p:nvPr>
        </p:nvSpPr>
        <p:spPr>
          <a:xfrm>
            <a:off x="1104900" y="5410200"/>
            <a:ext cx="9982200" cy="762000"/>
          </a:xfrm>
        </p:spPr>
        <p:txBody>
          <a:bodyPr/>
          <a:lstStyle/>
          <a:p>
            <a:endParaRPr lang="en-US"/>
          </a:p>
        </p:txBody>
      </p:sp>
      <p:pic>
        <p:nvPicPr>
          <p:cNvPr id="4" name="Picture 3"/>
          <p:cNvPicPr>
            <a:picLocks noChangeAspect="1"/>
          </p:cNvPicPr>
          <p:nvPr/>
        </p:nvPicPr>
        <p:blipFill>
          <a:blip r:embed="rId2"/>
          <a:stretch>
            <a:fillRect/>
          </a:stretch>
        </p:blipFill>
        <p:spPr>
          <a:xfrm>
            <a:off x="2679700" y="1324658"/>
            <a:ext cx="9134896" cy="5393642"/>
          </a:xfrm>
          <a:prstGeom prst="rect">
            <a:avLst/>
          </a:prstGeom>
        </p:spPr>
      </p:pic>
      <p:sp>
        <p:nvSpPr>
          <p:cNvPr id="5" name="TextBox 4"/>
          <p:cNvSpPr txBox="1"/>
          <p:nvPr/>
        </p:nvSpPr>
        <p:spPr>
          <a:xfrm>
            <a:off x="596900" y="2768600"/>
            <a:ext cx="1689099" cy="923330"/>
          </a:xfrm>
          <a:prstGeom prst="rect">
            <a:avLst/>
          </a:prstGeom>
          <a:noFill/>
        </p:spPr>
        <p:txBody>
          <a:bodyPr wrap="square" rtlCol="0">
            <a:spAutoFit/>
          </a:bodyPr>
          <a:lstStyle/>
          <a:p>
            <a:r>
              <a:rPr lang="en-US" b="1" dirty="0"/>
              <a:t>FIGURE 9-4 </a:t>
            </a:r>
            <a:r>
              <a:rPr lang="en-US" i="1" dirty="0"/>
              <a:t>The intuitions behind LDA</a:t>
            </a:r>
            <a:endParaRPr lang="en-US" dirty="0"/>
          </a:p>
        </p:txBody>
      </p:sp>
    </p:spTree>
    <p:extLst>
      <p:ext uri="{BB962C8B-B14F-4D97-AF65-F5344CB8AC3E}">
        <p14:creationId xmlns:p14="http://schemas.microsoft.com/office/powerpoint/2010/main" val="40668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6 Categorizing Documents by Topics                                5/6</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990564" y="1473200"/>
            <a:ext cx="6385336" cy="5042142"/>
          </a:xfrm>
          <a:prstGeom prst="rect">
            <a:avLst/>
          </a:prstGeom>
        </p:spPr>
      </p:pic>
      <p:sp>
        <p:nvSpPr>
          <p:cNvPr id="5" name="TextBox 4"/>
          <p:cNvSpPr txBox="1"/>
          <p:nvPr/>
        </p:nvSpPr>
        <p:spPr>
          <a:xfrm>
            <a:off x="1358900" y="2489200"/>
            <a:ext cx="2298699" cy="1754326"/>
          </a:xfrm>
          <a:prstGeom prst="rect">
            <a:avLst/>
          </a:prstGeom>
          <a:noFill/>
        </p:spPr>
        <p:txBody>
          <a:bodyPr wrap="square" rtlCol="0">
            <a:spAutoFit/>
          </a:bodyPr>
          <a:lstStyle/>
          <a:p>
            <a:r>
              <a:rPr lang="en-US" b="1" dirty="0"/>
              <a:t>FIGURE 9-5 </a:t>
            </a:r>
            <a:r>
              <a:rPr lang="en-US" i="1" dirty="0"/>
              <a:t>Distributions of ten topics over nine scientific documents from the Cora dataset</a:t>
            </a:r>
            <a:endParaRPr lang="en-US" dirty="0"/>
          </a:p>
        </p:txBody>
      </p:sp>
    </p:spTree>
    <p:extLst>
      <p:ext uri="{BB962C8B-B14F-4D97-AF65-F5344CB8AC3E}">
        <p14:creationId xmlns:p14="http://schemas.microsoft.com/office/powerpoint/2010/main" val="201852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a:t>Content</a:t>
            </a:r>
          </a:p>
        </p:txBody>
      </p:sp>
      <p:sp>
        <p:nvSpPr>
          <p:cNvPr id="14" name="Content Placeholder 13"/>
          <p:cNvSpPr>
            <a:spLocks noGrp="1"/>
          </p:cNvSpPr>
          <p:nvPr>
            <p:ph idx="1"/>
          </p:nvPr>
        </p:nvSpPr>
        <p:spPr/>
        <p:txBody>
          <a:bodyPr/>
          <a:lstStyle/>
          <a:p>
            <a:r>
              <a:rPr lang="de-DE" b="1" dirty="0"/>
              <a:t>1 </a:t>
            </a:r>
            <a:r>
              <a:rPr lang="en-US" b="1" dirty="0"/>
              <a:t>Text Analysis Steps</a:t>
            </a:r>
          </a:p>
          <a:p>
            <a:r>
              <a:rPr lang="en-US" b="1" dirty="0"/>
              <a:t>2 A Text Analysis Example</a:t>
            </a:r>
          </a:p>
          <a:p>
            <a:r>
              <a:rPr lang="en-US" b="1" dirty="0"/>
              <a:t>3 Collecting Raw Text</a:t>
            </a:r>
          </a:p>
          <a:p>
            <a:r>
              <a:rPr lang="en-US" b="1" dirty="0"/>
              <a:t>4 Representing Text</a:t>
            </a:r>
          </a:p>
          <a:p>
            <a:r>
              <a:rPr lang="en-US" b="1" dirty="0"/>
              <a:t>5 Term Frequency—Inverse Document Frequency (TFIDF)</a:t>
            </a:r>
          </a:p>
          <a:p>
            <a:r>
              <a:rPr lang="en-US" b="1" dirty="0"/>
              <a:t>6 Categorizing Documents by Topics</a:t>
            </a:r>
          </a:p>
          <a:p>
            <a:r>
              <a:rPr lang="en-US" b="1" dirty="0"/>
              <a:t>7 Determining Sentiments</a:t>
            </a:r>
          </a:p>
          <a:p>
            <a:r>
              <a:rPr lang="en-US" b="1" dirty="0"/>
              <a:t>8 Gaining Insights</a:t>
            </a:r>
          </a:p>
        </p:txBody>
      </p:sp>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6 Categorizing Documents by Topics                                6/6</a:t>
            </a:r>
            <a:endParaRPr lang="en-US" dirty="0"/>
          </a:p>
        </p:txBody>
      </p:sp>
      <p:pic>
        <p:nvPicPr>
          <p:cNvPr id="4" name="Picture 3"/>
          <p:cNvPicPr>
            <a:picLocks noChangeAspect="1"/>
          </p:cNvPicPr>
          <p:nvPr/>
        </p:nvPicPr>
        <p:blipFill>
          <a:blip r:embed="rId2"/>
          <a:stretch>
            <a:fillRect/>
          </a:stretch>
        </p:blipFill>
        <p:spPr>
          <a:xfrm>
            <a:off x="838200" y="1333318"/>
            <a:ext cx="6001588" cy="3172268"/>
          </a:xfrm>
          <a:prstGeom prst="rect">
            <a:avLst/>
          </a:prstGeom>
        </p:spPr>
      </p:pic>
      <p:pic>
        <p:nvPicPr>
          <p:cNvPr id="6" name="Picture 5"/>
          <p:cNvPicPr>
            <a:picLocks noChangeAspect="1"/>
          </p:cNvPicPr>
          <p:nvPr/>
        </p:nvPicPr>
        <p:blipFill>
          <a:blip r:embed="rId3"/>
          <a:stretch>
            <a:fillRect/>
          </a:stretch>
        </p:blipFill>
        <p:spPr>
          <a:xfrm>
            <a:off x="838200" y="4417096"/>
            <a:ext cx="5048955" cy="1295581"/>
          </a:xfrm>
          <a:prstGeom prst="rect">
            <a:avLst/>
          </a:prstGeom>
        </p:spPr>
      </p:pic>
      <p:pic>
        <p:nvPicPr>
          <p:cNvPr id="7" name="Picture 6"/>
          <p:cNvPicPr>
            <a:picLocks noChangeAspect="1"/>
          </p:cNvPicPr>
          <p:nvPr/>
        </p:nvPicPr>
        <p:blipFill>
          <a:blip r:embed="rId4"/>
          <a:stretch>
            <a:fillRect/>
          </a:stretch>
        </p:blipFill>
        <p:spPr>
          <a:xfrm>
            <a:off x="6966788" y="1715327"/>
            <a:ext cx="5048955" cy="3982006"/>
          </a:xfrm>
          <a:prstGeom prst="rect">
            <a:avLst/>
          </a:prstGeom>
        </p:spPr>
      </p:pic>
      <p:sp>
        <p:nvSpPr>
          <p:cNvPr id="8" name="TextBox 7"/>
          <p:cNvSpPr txBox="1"/>
          <p:nvPr/>
        </p:nvSpPr>
        <p:spPr>
          <a:xfrm>
            <a:off x="7106488" y="1493475"/>
            <a:ext cx="726481" cy="253916"/>
          </a:xfrm>
          <a:prstGeom prst="rect">
            <a:avLst/>
          </a:prstGeom>
          <a:noFill/>
        </p:spPr>
        <p:txBody>
          <a:bodyPr wrap="none" rtlCol="0">
            <a:spAutoFit/>
          </a:bodyPr>
          <a:lstStyle/>
          <a:p>
            <a:r>
              <a:rPr lang="en-US" sz="1050" dirty="0"/>
              <a:t>Continue</a:t>
            </a:r>
          </a:p>
        </p:txBody>
      </p:sp>
    </p:spTree>
    <p:extLst>
      <p:ext uri="{BB962C8B-B14F-4D97-AF65-F5344CB8AC3E}">
        <p14:creationId xmlns:p14="http://schemas.microsoft.com/office/powerpoint/2010/main" val="208865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7 Determining Sentiments 						1/9</a:t>
            </a:r>
            <a:endParaRPr lang="en-US" dirty="0"/>
          </a:p>
        </p:txBody>
      </p:sp>
      <p:sp>
        <p:nvSpPr>
          <p:cNvPr id="3" name="Content Placeholder 2"/>
          <p:cNvSpPr>
            <a:spLocks noGrp="1"/>
          </p:cNvSpPr>
          <p:nvPr>
            <p:ph idx="1"/>
          </p:nvPr>
        </p:nvSpPr>
        <p:spPr/>
        <p:txBody>
          <a:bodyPr>
            <a:normAutofit fontScale="92500" lnSpcReduction="20000"/>
          </a:bodyPr>
          <a:lstStyle/>
          <a:p>
            <a:r>
              <a:rPr lang="en-US" b="1" i="1" dirty="0"/>
              <a:t>Sentiment analysis </a:t>
            </a:r>
            <a:r>
              <a:rPr lang="en-US" dirty="0"/>
              <a:t>refers to a group of tasks that use statistics and natural language processing to mine opinions to identify and extract subjective information from texts.</a:t>
            </a:r>
          </a:p>
          <a:p>
            <a:r>
              <a:rPr lang="en-US" dirty="0"/>
              <a:t>Early work on sentiment analysis focused on detecting the polarity of product reviews from </a:t>
            </a:r>
            <a:r>
              <a:rPr lang="en-US" dirty="0" err="1"/>
              <a:t>Epinions</a:t>
            </a:r>
            <a:r>
              <a:rPr lang="en-US" dirty="0"/>
              <a:t> and movie reviews from the Internet Movie Database (IMDb) at the document level. </a:t>
            </a:r>
          </a:p>
          <a:p>
            <a:r>
              <a:rPr lang="en-US" dirty="0"/>
              <a:t>Later work handles sentiment analysis at the sentence level. More recently, the focus has shifted to phrase-level and short-text forms in response to the popularity of micro-blogging services such as Twitter.</a:t>
            </a:r>
          </a:p>
          <a:p>
            <a:r>
              <a:rPr lang="en-US" dirty="0"/>
              <a:t>Intuitively, to conduct sentiment analysis manually by constructing lists of words with positive sentiments (such as </a:t>
            </a:r>
            <a:r>
              <a:rPr lang="en-US" i="1" dirty="0"/>
              <a:t>brilliant</a:t>
            </a:r>
            <a:r>
              <a:rPr lang="en-US" dirty="0"/>
              <a:t>, </a:t>
            </a:r>
            <a:r>
              <a:rPr lang="en-US" i="1" dirty="0"/>
              <a:t>awesome</a:t>
            </a:r>
            <a:r>
              <a:rPr lang="en-US" dirty="0"/>
              <a:t>, and </a:t>
            </a:r>
            <a:r>
              <a:rPr lang="en-US" i="1" dirty="0"/>
              <a:t>spectacular</a:t>
            </a:r>
            <a:r>
              <a:rPr lang="en-US" dirty="0"/>
              <a:t>) and negative sentiments (such as </a:t>
            </a:r>
            <a:r>
              <a:rPr lang="en-US" i="1" dirty="0"/>
              <a:t>awful</a:t>
            </a:r>
            <a:r>
              <a:rPr lang="en-US" dirty="0"/>
              <a:t>, </a:t>
            </a:r>
            <a:r>
              <a:rPr lang="en-US" i="1" dirty="0"/>
              <a:t>stupid</a:t>
            </a:r>
            <a:r>
              <a:rPr lang="en-US" dirty="0"/>
              <a:t>, and </a:t>
            </a:r>
            <a:r>
              <a:rPr lang="en-US" i="1" dirty="0"/>
              <a:t>hideous</a:t>
            </a:r>
            <a:r>
              <a:rPr lang="en-US" dirty="0"/>
              <a:t>). Related work has pointed out that such an approach can be expected to achieve accuracy around 60%, and it is likely to be outperformed by examination of corpus statistics.</a:t>
            </a:r>
          </a:p>
        </p:txBody>
      </p:sp>
    </p:spTree>
    <p:extLst>
      <p:ext uri="{BB962C8B-B14F-4D97-AF65-F5344CB8AC3E}">
        <p14:creationId xmlns:p14="http://schemas.microsoft.com/office/powerpoint/2010/main" val="395999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7 Determining Sentiments 						2/9</a:t>
            </a:r>
            <a:endParaRPr lang="en-US" dirty="0"/>
          </a:p>
        </p:txBody>
      </p:sp>
      <p:sp>
        <p:nvSpPr>
          <p:cNvPr id="3" name="Content Placeholder 2"/>
          <p:cNvSpPr>
            <a:spLocks noGrp="1"/>
          </p:cNvSpPr>
          <p:nvPr>
            <p:ph idx="1"/>
          </p:nvPr>
        </p:nvSpPr>
        <p:spPr/>
        <p:txBody>
          <a:bodyPr>
            <a:normAutofit fontScale="92500" lnSpcReduction="20000"/>
          </a:bodyPr>
          <a:lstStyle/>
          <a:p>
            <a:r>
              <a:rPr lang="en-US" dirty="0"/>
              <a:t>Classification methods such as naïve Bayes, maximum entropy (</a:t>
            </a:r>
            <a:r>
              <a:rPr lang="en-US" dirty="0" err="1"/>
              <a:t>MaxEnt</a:t>
            </a:r>
            <a:r>
              <a:rPr lang="en-US" dirty="0"/>
              <a:t>), and support vector machines (SVM) are often used to extract corpus statistics for sentiment analysis. These classifiers can score around 80% accuracy on sentiment analysis over unstructured data. One or more of such classifiers can be applied to unstructured data, such as movie reviews or even tweets.</a:t>
            </a:r>
          </a:p>
          <a:p>
            <a:r>
              <a:rPr lang="en-US" dirty="0"/>
              <a:t>Depending on the classifier, data may need to be split into training and testing sets. A useful rule of the thumb for splitting data is to produce a training set much bigger than the testing set. For example, an 80/20 split would produce 80% of the data as the training set and 20% as the testing set.</a:t>
            </a:r>
          </a:p>
          <a:p>
            <a:r>
              <a:rPr lang="en-US" dirty="0"/>
              <a:t>Next, one or more classifiers are trained over the training set to learn the characteristics or patterns residing in the data. The sentiment tags in the testing data are hidden away from the classifiers. After the training, classifiers are tested over the testing set to infer the sentiment tags. Finally, the result is compared against the original sentiment tags to evaluate the overall performance of the classifier.</a:t>
            </a:r>
          </a:p>
        </p:txBody>
      </p:sp>
    </p:spTree>
    <p:extLst>
      <p:ext uri="{BB962C8B-B14F-4D97-AF65-F5344CB8AC3E}">
        <p14:creationId xmlns:p14="http://schemas.microsoft.com/office/powerpoint/2010/main" val="419216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7 Determining Sentiments 						3/9</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04900" y="1600200"/>
            <a:ext cx="4382112" cy="2715004"/>
          </a:xfrm>
          <a:prstGeom prst="rect">
            <a:avLst/>
          </a:prstGeom>
        </p:spPr>
      </p:pic>
      <p:pic>
        <p:nvPicPr>
          <p:cNvPr id="6" name="Picture 5"/>
          <p:cNvPicPr>
            <a:picLocks noChangeAspect="1"/>
          </p:cNvPicPr>
          <p:nvPr/>
        </p:nvPicPr>
        <p:blipFill>
          <a:blip r:embed="rId3"/>
          <a:stretch>
            <a:fillRect/>
          </a:stretch>
        </p:blipFill>
        <p:spPr>
          <a:xfrm>
            <a:off x="1168913" y="4315204"/>
            <a:ext cx="5134692" cy="2419688"/>
          </a:xfrm>
          <a:prstGeom prst="rect">
            <a:avLst/>
          </a:prstGeom>
        </p:spPr>
      </p:pic>
      <p:pic>
        <p:nvPicPr>
          <p:cNvPr id="7" name="Picture 6"/>
          <p:cNvPicPr>
            <a:picLocks noChangeAspect="1"/>
          </p:cNvPicPr>
          <p:nvPr/>
        </p:nvPicPr>
        <p:blipFill>
          <a:blip r:embed="rId4"/>
          <a:stretch>
            <a:fillRect/>
          </a:stretch>
        </p:blipFill>
        <p:spPr>
          <a:xfrm>
            <a:off x="6213744" y="2685563"/>
            <a:ext cx="4963218" cy="3486637"/>
          </a:xfrm>
          <a:prstGeom prst="rect">
            <a:avLst/>
          </a:prstGeom>
        </p:spPr>
      </p:pic>
    </p:spTree>
    <p:extLst>
      <p:ext uri="{BB962C8B-B14F-4D97-AF65-F5344CB8AC3E}">
        <p14:creationId xmlns:p14="http://schemas.microsoft.com/office/powerpoint/2010/main" val="225769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7 Determining Sentiments 						4/9</a:t>
            </a:r>
            <a:endParaRPr lang="en-US" dirty="0"/>
          </a:p>
        </p:txBody>
      </p:sp>
      <p:sp>
        <p:nvSpPr>
          <p:cNvPr id="3" name="Content Placeholder 2"/>
          <p:cNvSpPr>
            <a:spLocks noGrp="1"/>
          </p:cNvSpPr>
          <p:nvPr>
            <p:ph idx="1"/>
          </p:nvPr>
        </p:nvSpPr>
        <p:spPr>
          <a:xfrm>
            <a:off x="1104900" y="1600200"/>
            <a:ext cx="9982200" cy="1364226"/>
          </a:xfrm>
        </p:spPr>
        <p:txBody>
          <a:bodyPr>
            <a:normAutofit/>
          </a:bodyPr>
          <a:lstStyle/>
          <a:p>
            <a:r>
              <a:rPr lang="en-US" dirty="0"/>
              <a:t>Output that follows shows that the naïve Bayes classifier is trained on 1,600 instances and tested on 400 instances from the movie corpus. The classifier achieves an accuracy of 73.5%. </a:t>
            </a:r>
          </a:p>
        </p:txBody>
      </p:sp>
      <p:pic>
        <p:nvPicPr>
          <p:cNvPr id="5" name="Picture 4"/>
          <p:cNvPicPr>
            <a:picLocks noChangeAspect="1"/>
          </p:cNvPicPr>
          <p:nvPr/>
        </p:nvPicPr>
        <p:blipFill>
          <a:blip r:embed="rId2"/>
          <a:stretch>
            <a:fillRect/>
          </a:stretch>
        </p:blipFill>
        <p:spPr>
          <a:xfrm>
            <a:off x="720309" y="2845774"/>
            <a:ext cx="5758390" cy="1532203"/>
          </a:xfrm>
          <a:prstGeom prst="rect">
            <a:avLst/>
          </a:prstGeom>
        </p:spPr>
      </p:pic>
      <p:pic>
        <p:nvPicPr>
          <p:cNvPr id="6" name="Picture 5"/>
          <p:cNvPicPr>
            <a:picLocks noChangeAspect="1"/>
          </p:cNvPicPr>
          <p:nvPr/>
        </p:nvPicPr>
        <p:blipFill>
          <a:blip r:embed="rId3"/>
          <a:stretch>
            <a:fillRect/>
          </a:stretch>
        </p:blipFill>
        <p:spPr>
          <a:xfrm>
            <a:off x="4423980" y="2668808"/>
            <a:ext cx="6661602" cy="3770718"/>
          </a:xfrm>
          <a:prstGeom prst="rect">
            <a:avLst/>
          </a:prstGeom>
        </p:spPr>
      </p:pic>
    </p:spTree>
    <p:extLst>
      <p:ext uri="{BB962C8B-B14F-4D97-AF65-F5344CB8AC3E}">
        <p14:creationId xmlns:p14="http://schemas.microsoft.com/office/powerpoint/2010/main" val="226192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7 Determining Sentiments 						5/9</a:t>
            </a:r>
            <a:endParaRPr lang="en-US" dirty="0"/>
          </a:p>
        </p:txBody>
      </p:sp>
      <p:sp>
        <p:nvSpPr>
          <p:cNvPr id="3" name="Content Placeholder 2"/>
          <p:cNvSpPr>
            <a:spLocks noGrp="1"/>
          </p:cNvSpPr>
          <p:nvPr>
            <p:ph idx="1"/>
          </p:nvPr>
        </p:nvSpPr>
        <p:spPr>
          <a:xfrm>
            <a:off x="1104900" y="1600200"/>
            <a:ext cx="9982200" cy="2352368"/>
          </a:xfrm>
        </p:spPr>
        <p:txBody>
          <a:bodyPr>
            <a:normAutofit fontScale="92500" lnSpcReduction="10000"/>
          </a:bodyPr>
          <a:lstStyle/>
          <a:p>
            <a:r>
              <a:rPr lang="en-US" dirty="0"/>
              <a:t>A </a:t>
            </a:r>
            <a:r>
              <a:rPr lang="en-US" b="1" i="1" dirty="0"/>
              <a:t>confusion matrix </a:t>
            </a:r>
            <a:r>
              <a:rPr lang="en-US" dirty="0"/>
              <a:t>is a specific table layout that allows visualization of the performance of a model over the testing set. Every row and column corresponds to a possible class in the dataset. </a:t>
            </a:r>
          </a:p>
          <a:p>
            <a:r>
              <a:rPr lang="en-US" dirty="0"/>
              <a:t>Each cell in the matrix shows the number of test examples for which the actual class is the row and the predicted class is the column. Good results correspond to large numbers down the main diagonal (TP and TN) and small, ideally zero, off-diagonal elements (FP and FN).</a:t>
            </a:r>
          </a:p>
        </p:txBody>
      </p:sp>
      <p:pic>
        <p:nvPicPr>
          <p:cNvPr id="4" name="Picture 3"/>
          <p:cNvPicPr>
            <a:picLocks noChangeAspect="1"/>
          </p:cNvPicPr>
          <p:nvPr/>
        </p:nvPicPr>
        <p:blipFill>
          <a:blip r:embed="rId2"/>
          <a:stretch>
            <a:fillRect/>
          </a:stretch>
        </p:blipFill>
        <p:spPr>
          <a:xfrm>
            <a:off x="895114" y="3952568"/>
            <a:ext cx="8306117" cy="2389238"/>
          </a:xfrm>
          <a:prstGeom prst="rect">
            <a:avLst/>
          </a:prstGeom>
        </p:spPr>
      </p:pic>
      <p:sp>
        <p:nvSpPr>
          <p:cNvPr id="5" name="TextBox 4"/>
          <p:cNvSpPr txBox="1"/>
          <p:nvPr/>
        </p:nvSpPr>
        <p:spPr>
          <a:xfrm>
            <a:off x="9143783" y="4748981"/>
            <a:ext cx="2728451" cy="1323439"/>
          </a:xfrm>
          <a:prstGeom prst="rect">
            <a:avLst/>
          </a:prstGeom>
          <a:noFill/>
        </p:spPr>
        <p:txBody>
          <a:bodyPr wrap="square" rtlCol="0">
            <a:spAutoFit/>
          </a:bodyPr>
          <a:lstStyle/>
          <a:p>
            <a:r>
              <a:rPr lang="en-US" sz="1600" dirty="0"/>
              <a:t>Table 9-7 shows the confusion matrix from the previous program output for the testing set of 400 reviews. </a:t>
            </a:r>
          </a:p>
        </p:txBody>
      </p:sp>
    </p:spTree>
    <p:extLst>
      <p:ext uri="{BB962C8B-B14F-4D97-AF65-F5344CB8AC3E}">
        <p14:creationId xmlns:p14="http://schemas.microsoft.com/office/powerpoint/2010/main" val="31597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7 Determining Sentiments 						6/9</a:t>
            </a:r>
            <a:endParaRPr lang="en-US" dirty="0"/>
          </a:p>
        </p:txBody>
      </p:sp>
      <p:sp>
        <p:nvSpPr>
          <p:cNvPr id="3" name="Content Placeholder 2"/>
          <p:cNvSpPr>
            <a:spLocks noGrp="1"/>
          </p:cNvSpPr>
          <p:nvPr>
            <p:ph idx="1"/>
          </p:nvPr>
        </p:nvSpPr>
        <p:spPr>
          <a:xfrm>
            <a:off x="1104900" y="1600200"/>
            <a:ext cx="9982200" cy="1408471"/>
          </a:xfrm>
        </p:spPr>
        <p:txBody>
          <a:bodyPr/>
          <a:lstStyle/>
          <a:p>
            <a:r>
              <a:rPr lang="en-US" dirty="0"/>
              <a:t>Precision and recall are two measures commonly used to evaluate tasks related to text analysis. Definitions of precision and recall are given in Equations 9-8 and 9-9.</a:t>
            </a:r>
          </a:p>
        </p:txBody>
      </p:sp>
      <p:pic>
        <p:nvPicPr>
          <p:cNvPr id="4" name="Picture 3"/>
          <p:cNvPicPr>
            <a:picLocks noChangeAspect="1"/>
          </p:cNvPicPr>
          <p:nvPr/>
        </p:nvPicPr>
        <p:blipFill>
          <a:blip r:embed="rId2"/>
          <a:stretch>
            <a:fillRect/>
          </a:stretch>
        </p:blipFill>
        <p:spPr>
          <a:xfrm>
            <a:off x="2521974" y="2683596"/>
            <a:ext cx="5029957" cy="1299877"/>
          </a:xfrm>
          <a:prstGeom prst="rect">
            <a:avLst/>
          </a:prstGeom>
        </p:spPr>
      </p:pic>
      <p:sp>
        <p:nvSpPr>
          <p:cNvPr id="5" name="TextBox 4"/>
          <p:cNvSpPr txBox="1"/>
          <p:nvPr/>
        </p:nvSpPr>
        <p:spPr>
          <a:xfrm>
            <a:off x="914400" y="3983473"/>
            <a:ext cx="10841429" cy="2585323"/>
          </a:xfrm>
          <a:prstGeom prst="rect">
            <a:avLst/>
          </a:prstGeom>
          <a:noFill/>
        </p:spPr>
        <p:txBody>
          <a:bodyPr wrap="none" rtlCol="0">
            <a:spAutoFit/>
          </a:bodyPr>
          <a:lstStyle/>
          <a:p>
            <a:r>
              <a:rPr lang="en-US" b="1" i="1" dirty="0"/>
              <a:t>Precision </a:t>
            </a:r>
            <a:r>
              <a:rPr lang="en-US" dirty="0"/>
              <a:t>is defined as the percentage of documents in the results that are relevant. If by entering</a:t>
            </a:r>
          </a:p>
          <a:p>
            <a:r>
              <a:rPr lang="en-US" dirty="0"/>
              <a:t>keyword </a:t>
            </a:r>
            <a:r>
              <a:rPr lang="en-US" i="1" dirty="0" err="1"/>
              <a:t>bPhone</a:t>
            </a:r>
            <a:r>
              <a:rPr lang="en-US" dirty="0"/>
              <a:t>, the search engine returns 100 documents, and 70 of them are relevant, the precision</a:t>
            </a:r>
          </a:p>
          <a:p>
            <a:r>
              <a:rPr lang="en-US" dirty="0"/>
              <a:t>of the search engine result is 0.7%.</a:t>
            </a:r>
          </a:p>
          <a:p>
            <a:r>
              <a:rPr lang="en-US" b="1" i="1" dirty="0"/>
              <a:t>Recall </a:t>
            </a:r>
            <a:r>
              <a:rPr lang="en-US" dirty="0"/>
              <a:t>is the percentage of returned documents among all relevant documents in the corpus. If by</a:t>
            </a:r>
          </a:p>
          <a:p>
            <a:r>
              <a:rPr lang="en-US" dirty="0"/>
              <a:t>entering keyword </a:t>
            </a:r>
            <a:r>
              <a:rPr lang="en-US" i="1" dirty="0" err="1"/>
              <a:t>bPhone</a:t>
            </a:r>
            <a:r>
              <a:rPr lang="en-US" dirty="0"/>
              <a:t>, the search engine returns 100 documents, only 70 of which are relevant while</a:t>
            </a:r>
          </a:p>
          <a:p>
            <a:r>
              <a:rPr lang="en-US" dirty="0"/>
              <a:t>failing to return 10 additional, relevant documents, the recall is 70 / (70+10)=0.875.</a:t>
            </a:r>
          </a:p>
          <a:p>
            <a:endParaRPr lang="en-US" dirty="0"/>
          </a:p>
          <a:p>
            <a:r>
              <a:rPr lang="en-US" dirty="0"/>
              <a:t>Therefore, the naïve Bayes classifier from Table 9-7 receives a recall of 195 / (195+5)=0.975 and a</a:t>
            </a:r>
          </a:p>
          <a:p>
            <a:r>
              <a:rPr lang="en-US" dirty="0"/>
              <a:t>precision of 195/(195+101)≈0.659.</a:t>
            </a:r>
          </a:p>
        </p:txBody>
      </p:sp>
    </p:spTree>
    <p:extLst>
      <p:ext uri="{BB962C8B-B14F-4D97-AF65-F5344CB8AC3E}">
        <p14:creationId xmlns:p14="http://schemas.microsoft.com/office/powerpoint/2010/main" val="59648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7 Determining Sentiments 					     7/9</a:t>
            </a:r>
            <a:endParaRPr lang="en-US" dirty="0"/>
          </a:p>
        </p:txBody>
      </p:sp>
      <p:pic>
        <p:nvPicPr>
          <p:cNvPr id="4" name="Picture 3"/>
          <p:cNvPicPr>
            <a:picLocks noChangeAspect="1"/>
          </p:cNvPicPr>
          <p:nvPr/>
        </p:nvPicPr>
        <p:blipFill>
          <a:blip r:embed="rId2"/>
          <a:stretch>
            <a:fillRect/>
          </a:stretch>
        </p:blipFill>
        <p:spPr>
          <a:xfrm>
            <a:off x="4255198" y="1600200"/>
            <a:ext cx="5640970" cy="4844117"/>
          </a:xfrm>
          <a:prstGeom prst="rect">
            <a:avLst/>
          </a:prstGeom>
        </p:spPr>
      </p:pic>
      <p:sp>
        <p:nvSpPr>
          <p:cNvPr id="5" name="TextBox 4"/>
          <p:cNvSpPr txBox="1"/>
          <p:nvPr/>
        </p:nvSpPr>
        <p:spPr>
          <a:xfrm>
            <a:off x="1104900" y="2689194"/>
            <a:ext cx="2739801" cy="1200329"/>
          </a:xfrm>
          <a:prstGeom prst="rect">
            <a:avLst/>
          </a:prstGeom>
          <a:noFill/>
        </p:spPr>
        <p:txBody>
          <a:bodyPr wrap="square" rtlCol="0">
            <a:spAutoFit/>
          </a:bodyPr>
          <a:lstStyle/>
          <a:p>
            <a:r>
              <a:rPr lang="en-US" b="1" dirty="0"/>
              <a:t>FIGURE 9-6 </a:t>
            </a:r>
            <a:r>
              <a:rPr lang="en-US" i="1" dirty="0"/>
              <a:t>Sentiment140 [41], an online tool for Twitter sentiment analysis</a:t>
            </a:r>
            <a:endParaRPr lang="en-US" dirty="0"/>
          </a:p>
        </p:txBody>
      </p:sp>
    </p:spTree>
    <p:extLst>
      <p:ext uri="{BB962C8B-B14F-4D97-AF65-F5344CB8AC3E}">
        <p14:creationId xmlns:p14="http://schemas.microsoft.com/office/powerpoint/2010/main" val="2023603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7 Determining Sentiments 					     8/9</a:t>
            </a:r>
            <a:endParaRPr lang="en-US" dirty="0"/>
          </a:p>
        </p:txBody>
      </p:sp>
      <p:sp>
        <p:nvSpPr>
          <p:cNvPr id="3" name="Content Placeholder 2"/>
          <p:cNvSpPr>
            <a:spLocks noGrp="1"/>
          </p:cNvSpPr>
          <p:nvPr>
            <p:ph idx="1"/>
          </p:nvPr>
        </p:nvSpPr>
        <p:spPr>
          <a:xfrm>
            <a:off x="1104900" y="1600200"/>
            <a:ext cx="9982200" cy="1629697"/>
          </a:xfrm>
        </p:spPr>
        <p:txBody>
          <a:bodyPr>
            <a:normAutofit fontScale="85000" lnSpcReduction="20000"/>
          </a:bodyPr>
          <a:lstStyle/>
          <a:p>
            <a:r>
              <a:rPr lang="en-US" dirty="0"/>
              <a:t>Emoticons make it easy and fast to detect sentiments of millions or billions of tweets. However, using emoticons as the sole indicator of sentiments sometimes can be misleading, as emoticons may not necessarily correspond to the sentiments in the accompanied text.</a:t>
            </a:r>
          </a:p>
          <a:p>
            <a:r>
              <a:rPr lang="en-US" dirty="0"/>
              <a:t> For example, the sample tweet shown in Figure 9-7 contains the :) emoticon, but the text does not express a positive sentiment.</a:t>
            </a:r>
          </a:p>
        </p:txBody>
      </p:sp>
      <p:pic>
        <p:nvPicPr>
          <p:cNvPr id="4" name="Picture 3"/>
          <p:cNvPicPr>
            <a:picLocks noChangeAspect="1"/>
          </p:cNvPicPr>
          <p:nvPr/>
        </p:nvPicPr>
        <p:blipFill>
          <a:blip r:embed="rId2"/>
          <a:stretch>
            <a:fillRect/>
          </a:stretch>
        </p:blipFill>
        <p:spPr>
          <a:xfrm>
            <a:off x="1415845" y="3344589"/>
            <a:ext cx="10194331" cy="1191203"/>
          </a:xfrm>
          <a:prstGeom prst="rect">
            <a:avLst/>
          </a:prstGeom>
        </p:spPr>
      </p:pic>
      <p:sp>
        <p:nvSpPr>
          <p:cNvPr id="5" name="TextBox 4"/>
          <p:cNvSpPr txBox="1"/>
          <p:nvPr/>
        </p:nvSpPr>
        <p:spPr>
          <a:xfrm>
            <a:off x="1055221" y="4902509"/>
            <a:ext cx="9939452" cy="369332"/>
          </a:xfrm>
          <a:prstGeom prst="rect">
            <a:avLst/>
          </a:prstGeom>
          <a:noFill/>
        </p:spPr>
        <p:txBody>
          <a:bodyPr wrap="none" rtlCol="0">
            <a:spAutoFit/>
          </a:bodyPr>
          <a:lstStyle/>
          <a:p>
            <a:r>
              <a:rPr lang="en-US" b="1" dirty="0"/>
              <a:t>FIGURE 9-7 </a:t>
            </a:r>
            <a:r>
              <a:rPr lang="en-US" i="1" dirty="0"/>
              <a:t>Tweet with the :) emoticon does not necessarily correspond to a positive sentiment</a:t>
            </a:r>
            <a:endParaRPr lang="en-US" dirty="0"/>
          </a:p>
        </p:txBody>
      </p:sp>
    </p:spTree>
    <p:extLst>
      <p:ext uri="{BB962C8B-B14F-4D97-AF65-F5344CB8AC3E}">
        <p14:creationId xmlns:p14="http://schemas.microsoft.com/office/powerpoint/2010/main" val="168257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7 Determining Sentiments 					     9/9</a:t>
            </a:r>
            <a:endParaRPr lang="en-US" dirty="0"/>
          </a:p>
        </p:txBody>
      </p:sp>
      <p:pic>
        <p:nvPicPr>
          <p:cNvPr id="4" name="Picture 3"/>
          <p:cNvPicPr>
            <a:picLocks noChangeAspect="1"/>
          </p:cNvPicPr>
          <p:nvPr/>
        </p:nvPicPr>
        <p:blipFill>
          <a:blip r:embed="rId2"/>
          <a:stretch>
            <a:fillRect/>
          </a:stretch>
        </p:blipFill>
        <p:spPr>
          <a:xfrm>
            <a:off x="4041057" y="1386348"/>
            <a:ext cx="6504039" cy="5295562"/>
          </a:xfrm>
          <a:prstGeom prst="rect">
            <a:avLst/>
          </a:prstGeom>
        </p:spPr>
      </p:pic>
      <p:sp>
        <p:nvSpPr>
          <p:cNvPr id="5" name="TextBox 4"/>
          <p:cNvSpPr txBox="1"/>
          <p:nvPr/>
        </p:nvSpPr>
        <p:spPr>
          <a:xfrm>
            <a:off x="796413" y="2227005"/>
            <a:ext cx="2949678" cy="646331"/>
          </a:xfrm>
          <a:prstGeom prst="rect">
            <a:avLst/>
          </a:prstGeom>
          <a:noFill/>
        </p:spPr>
        <p:txBody>
          <a:bodyPr wrap="square" rtlCol="0">
            <a:spAutoFit/>
          </a:bodyPr>
          <a:lstStyle/>
          <a:p>
            <a:r>
              <a:rPr lang="en-US" b="1" dirty="0"/>
              <a:t>FIGURE 9-8 </a:t>
            </a:r>
            <a:r>
              <a:rPr lang="en-US" i="1" dirty="0"/>
              <a:t>Amazon Mechanical Turk</a:t>
            </a:r>
            <a:endParaRPr lang="en-US" dirty="0"/>
          </a:p>
        </p:txBody>
      </p:sp>
    </p:spTree>
    <p:extLst>
      <p:ext uri="{BB962C8B-B14F-4D97-AF65-F5344CB8AC3E}">
        <p14:creationId xmlns:p14="http://schemas.microsoft.com/office/powerpoint/2010/main" val="242144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832" y="25958"/>
            <a:ext cx="9457749" cy="1096962"/>
          </a:xfrm>
        </p:spPr>
        <p:txBody>
          <a:bodyPr/>
          <a:lstStyle/>
          <a:p>
            <a:r>
              <a:rPr lang="en-US" dirty="0"/>
              <a:t>Overview                                                                               1/2</a:t>
            </a:r>
          </a:p>
        </p:txBody>
      </p:sp>
      <p:sp>
        <p:nvSpPr>
          <p:cNvPr id="3" name="Content Placeholder 2"/>
          <p:cNvSpPr>
            <a:spLocks noGrp="1"/>
          </p:cNvSpPr>
          <p:nvPr>
            <p:ph idx="1"/>
          </p:nvPr>
        </p:nvSpPr>
        <p:spPr>
          <a:xfrm>
            <a:off x="1104900" y="1600200"/>
            <a:ext cx="9982200" cy="3591232"/>
          </a:xfrm>
        </p:spPr>
        <p:txBody>
          <a:bodyPr>
            <a:normAutofit fontScale="92500" lnSpcReduction="10000"/>
          </a:bodyPr>
          <a:lstStyle/>
          <a:p>
            <a:r>
              <a:rPr lang="en-US" dirty="0"/>
              <a:t>Text analysis sometimes called text analytics, refers to the representation, processing, and modeling of textual data to derive useful insights. </a:t>
            </a:r>
          </a:p>
          <a:p>
            <a:r>
              <a:rPr lang="en-US" dirty="0"/>
              <a:t>An important component of text analysis is text mining, the process of discovering relationships and interesting patterns in large text collections.</a:t>
            </a:r>
          </a:p>
          <a:p>
            <a:r>
              <a:rPr lang="en-US" dirty="0"/>
              <a:t>Text analysis suffers from the curse of high dimensionality. </a:t>
            </a:r>
          </a:p>
          <a:p>
            <a:r>
              <a:rPr lang="en-US" dirty="0"/>
              <a:t>Take the popular children’s book </a:t>
            </a:r>
            <a:r>
              <a:rPr lang="en-US" i="1" dirty="0"/>
              <a:t>Green Eggs and Ham</a:t>
            </a:r>
            <a:r>
              <a:rPr lang="en-US" dirty="0"/>
              <a:t> as an example. Author Theodor Geisel (Dr. Seuss) was challenged to write an entire book with just 50 distinct words. He responded with the book </a:t>
            </a:r>
            <a:r>
              <a:rPr lang="en-US" i="1" dirty="0"/>
              <a:t>Green Eggs and Ham</a:t>
            </a:r>
            <a:r>
              <a:rPr lang="en-US" dirty="0"/>
              <a:t>, which contains 804 total words, only 50 of them distinct. These 50 words are:</a:t>
            </a:r>
          </a:p>
        </p:txBody>
      </p:sp>
      <p:sp>
        <p:nvSpPr>
          <p:cNvPr id="4" name="TextBox 3"/>
          <p:cNvSpPr txBox="1"/>
          <p:nvPr/>
        </p:nvSpPr>
        <p:spPr>
          <a:xfrm>
            <a:off x="1460090" y="5338915"/>
            <a:ext cx="9748684" cy="923330"/>
          </a:xfrm>
          <a:prstGeom prst="rect">
            <a:avLst/>
          </a:prstGeom>
          <a:noFill/>
        </p:spPr>
        <p:txBody>
          <a:bodyPr wrap="square" rtlCol="0">
            <a:spAutoFit/>
          </a:bodyPr>
          <a:lstStyle/>
          <a:p>
            <a:r>
              <a:rPr lang="en-US" dirty="0"/>
              <a:t>a, am, and, anywhere, are, be, boat, box, car, could, dark, do, eat, eggs, fox, goat, good, green, ham, here, house, I, if, in, let, like, may, me, mouse, not, on, or, rain, Sam, say, see, so, thank, that, the, them, there, they, train, tree, try, will, with, would, you</a:t>
            </a:r>
          </a:p>
        </p:txBody>
      </p:sp>
    </p:spTree>
    <p:extLst>
      <p:ext uri="{BB962C8B-B14F-4D97-AF65-F5344CB8AC3E}">
        <p14:creationId xmlns:p14="http://schemas.microsoft.com/office/powerpoint/2010/main" val="266829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832" y="76200"/>
            <a:ext cx="9457749" cy="1096962"/>
          </a:xfrm>
        </p:spPr>
        <p:txBody>
          <a:bodyPr/>
          <a:lstStyle/>
          <a:p>
            <a:r>
              <a:rPr lang="en-US" b="1" dirty="0"/>
              <a:t>8 Gaining Insights                                                               1/8</a:t>
            </a:r>
            <a:endParaRPr lang="en-US" dirty="0"/>
          </a:p>
        </p:txBody>
      </p:sp>
      <p:sp>
        <p:nvSpPr>
          <p:cNvPr id="3" name="Content Placeholder 2"/>
          <p:cNvSpPr>
            <a:spLocks noGrp="1"/>
          </p:cNvSpPr>
          <p:nvPr>
            <p:ph idx="1"/>
          </p:nvPr>
        </p:nvSpPr>
        <p:spPr/>
        <p:txBody>
          <a:bodyPr>
            <a:normAutofit/>
          </a:bodyPr>
          <a:lstStyle/>
          <a:p>
            <a:r>
              <a:rPr lang="en-US" dirty="0"/>
              <a:t>Corresponding to the data collection phase, Data Science team has used </a:t>
            </a:r>
            <a:r>
              <a:rPr lang="en-US" i="1" dirty="0" err="1"/>
              <a:t>bPhone</a:t>
            </a:r>
            <a:r>
              <a:rPr lang="en-US" i="1" dirty="0"/>
              <a:t> </a:t>
            </a:r>
            <a:r>
              <a:rPr lang="en-US" dirty="0"/>
              <a:t>as the keyword to collect more than 300 reviews from a popular technical review website.</a:t>
            </a:r>
          </a:p>
          <a:p>
            <a:r>
              <a:rPr lang="en-US" dirty="0"/>
              <a:t>The 300 reviews are visualized as a word cloud after removing stop words. A </a:t>
            </a:r>
            <a:r>
              <a:rPr lang="en-US" b="1" i="1" dirty="0"/>
              <a:t>word cloud </a:t>
            </a:r>
            <a:r>
              <a:rPr lang="en-US" dirty="0"/>
              <a:t>(or </a:t>
            </a:r>
            <a:r>
              <a:rPr lang="en-US" b="1" i="1" dirty="0"/>
              <a:t>tag cloud</a:t>
            </a:r>
            <a:r>
              <a:rPr lang="en-US" dirty="0"/>
              <a:t>) is a visual representation of textual data. Tags are generally single words, and the importance of each word is shown with font size or color.</a:t>
            </a:r>
          </a:p>
          <a:p>
            <a:r>
              <a:rPr lang="en-US" dirty="0"/>
              <a:t>Figure 9-9 shows the word cloud built from the 300 reviews. The reviews have been previously case folded and tokenized into lowercased words, and stop words have been removed from the text. </a:t>
            </a:r>
          </a:p>
        </p:txBody>
      </p:sp>
    </p:spTree>
    <p:extLst>
      <p:ext uri="{BB962C8B-B14F-4D97-AF65-F5344CB8AC3E}">
        <p14:creationId xmlns:p14="http://schemas.microsoft.com/office/powerpoint/2010/main" val="236861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7736" y="76200"/>
            <a:ext cx="9477846" cy="1096962"/>
          </a:xfrm>
        </p:spPr>
        <p:txBody>
          <a:bodyPr/>
          <a:lstStyle/>
          <a:p>
            <a:r>
              <a:rPr lang="en-US" b="1" dirty="0"/>
              <a:t>8 Gaining Insights                                                               2/8</a:t>
            </a:r>
            <a:endParaRPr lang="en-US" dirty="0"/>
          </a:p>
        </p:txBody>
      </p:sp>
      <p:sp>
        <p:nvSpPr>
          <p:cNvPr id="3" name="Content Placeholder 2"/>
          <p:cNvSpPr>
            <a:spLocks noGrp="1"/>
          </p:cNvSpPr>
          <p:nvPr>
            <p:ph idx="1"/>
          </p:nvPr>
        </p:nvSpPr>
        <p:spPr>
          <a:xfrm>
            <a:off x="1429665" y="4977910"/>
            <a:ext cx="9189174" cy="1386017"/>
          </a:xfrm>
        </p:spPr>
        <p:txBody>
          <a:bodyPr>
            <a:normAutofit lnSpcReduction="10000"/>
          </a:bodyPr>
          <a:lstStyle/>
          <a:p>
            <a:r>
              <a:rPr lang="en-US" dirty="0"/>
              <a:t>Fortunately, the popular technical review website allows users to provide ratings on a scale from one to five when they post reviews. The team can divide the reviews into subgroups using those ratings.</a:t>
            </a:r>
          </a:p>
        </p:txBody>
      </p:sp>
      <p:pic>
        <p:nvPicPr>
          <p:cNvPr id="4" name="Picture 3"/>
          <p:cNvPicPr>
            <a:picLocks noChangeAspect="1"/>
          </p:cNvPicPr>
          <p:nvPr/>
        </p:nvPicPr>
        <p:blipFill>
          <a:blip r:embed="rId2"/>
          <a:stretch>
            <a:fillRect/>
          </a:stretch>
        </p:blipFill>
        <p:spPr>
          <a:xfrm>
            <a:off x="3848399" y="1820337"/>
            <a:ext cx="6770440" cy="2899146"/>
          </a:xfrm>
          <a:prstGeom prst="rect">
            <a:avLst/>
          </a:prstGeom>
        </p:spPr>
      </p:pic>
      <p:sp>
        <p:nvSpPr>
          <p:cNvPr id="5" name="TextBox 4"/>
          <p:cNvSpPr txBox="1"/>
          <p:nvPr/>
        </p:nvSpPr>
        <p:spPr>
          <a:xfrm>
            <a:off x="1429665" y="2078764"/>
            <a:ext cx="3185651" cy="646331"/>
          </a:xfrm>
          <a:prstGeom prst="rect">
            <a:avLst/>
          </a:prstGeom>
          <a:noFill/>
        </p:spPr>
        <p:txBody>
          <a:bodyPr wrap="square" rtlCol="0">
            <a:spAutoFit/>
          </a:bodyPr>
          <a:lstStyle/>
          <a:p>
            <a:r>
              <a:rPr lang="en-US" b="1" dirty="0"/>
              <a:t>FIGURE 9-9 </a:t>
            </a:r>
            <a:r>
              <a:rPr lang="en-US" i="1" dirty="0"/>
              <a:t>Word cloud on all 300 reviews on </a:t>
            </a:r>
            <a:r>
              <a:rPr lang="en-US" i="1" dirty="0" err="1"/>
              <a:t>bPhone</a:t>
            </a:r>
            <a:endParaRPr lang="en-US" dirty="0"/>
          </a:p>
        </p:txBody>
      </p:sp>
    </p:spTree>
    <p:extLst>
      <p:ext uri="{BB962C8B-B14F-4D97-AF65-F5344CB8AC3E}">
        <p14:creationId xmlns:p14="http://schemas.microsoft.com/office/powerpoint/2010/main" val="188969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688" y="76200"/>
            <a:ext cx="9487894" cy="1096962"/>
          </a:xfrm>
        </p:spPr>
        <p:txBody>
          <a:bodyPr/>
          <a:lstStyle/>
          <a:p>
            <a:r>
              <a:rPr lang="en-US" b="1" dirty="0"/>
              <a:t>8 Gaining Insights                                                               3/8</a:t>
            </a:r>
            <a:endParaRPr lang="en-US" dirty="0"/>
          </a:p>
        </p:txBody>
      </p:sp>
      <p:sp>
        <p:nvSpPr>
          <p:cNvPr id="3" name="Content Placeholder 2"/>
          <p:cNvSpPr>
            <a:spLocks noGrp="1"/>
          </p:cNvSpPr>
          <p:nvPr>
            <p:ph idx="1"/>
          </p:nvPr>
        </p:nvSpPr>
        <p:spPr/>
        <p:txBody>
          <a:bodyPr>
            <a:normAutofit fontScale="92500" lnSpcReduction="10000"/>
          </a:bodyPr>
          <a:lstStyle/>
          <a:p>
            <a:r>
              <a:rPr lang="en-US" dirty="0"/>
              <a:t>Figure 9-11 shows the word cloud of 70 one-star reviews. The words </a:t>
            </a:r>
            <a:r>
              <a:rPr lang="en-US" i="1" dirty="0"/>
              <a:t>sim </a:t>
            </a:r>
            <a:r>
              <a:rPr lang="en-US" dirty="0"/>
              <a:t>and </a:t>
            </a:r>
            <a:r>
              <a:rPr lang="en-US" i="1" dirty="0"/>
              <a:t>button </a:t>
            </a:r>
            <a:r>
              <a:rPr lang="en-US" dirty="0"/>
              <a:t>occur frequently enough that it would be advisable to sample the reviews that contain these terms and determine that is being said about buttons and SIM cards. </a:t>
            </a:r>
          </a:p>
          <a:p>
            <a:r>
              <a:rPr lang="en-US" dirty="0"/>
              <a:t>Word clouds can reveal useful information beyond the most prominent terms. For example, the graph in Figure 9-11 oddly contains words like </a:t>
            </a:r>
            <a:r>
              <a:rPr lang="en-US" i="1" dirty="0"/>
              <a:t>stolen </a:t>
            </a:r>
            <a:r>
              <a:rPr lang="en-US" dirty="0"/>
              <a:t>and </a:t>
            </a:r>
            <a:r>
              <a:rPr lang="en-US" i="1" dirty="0"/>
              <a:t>Venezuela</a:t>
            </a:r>
            <a:r>
              <a:rPr lang="en-US" dirty="0"/>
              <a:t>. </a:t>
            </a:r>
          </a:p>
          <a:p>
            <a:r>
              <a:rPr lang="en-US" dirty="0"/>
              <a:t>As the Data Science team investigates the stories behind these words, it finds that these words appear in 1-star reviews because there are a few unauthorized sellers from Venezuela that sell stolen </a:t>
            </a:r>
            <a:r>
              <a:rPr lang="en-US" dirty="0" err="1"/>
              <a:t>bPhones</a:t>
            </a:r>
            <a:r>
              <a:rPr lang="en-US" dirty="0"/>
              <a:t>. ACME can take further actions from this point. </a:t>
            </a:r>
          </a:p>
          <a:p>
            <a:r>
              <a:rPr lang="en-US" dirty="0"/>
              <a:t>This is an example of how text analysis and even simple visualizations can help gain insights.</a:t>
            </a:r>
          </a:p>
        </p:txBody>
      </p:sp>
    </p:spTree>
    <p:extLst>
      <p:ext uri="{BB962C8B-B14F-4D97-AF65-F5344CB8AC3E}">
        <p14:creationId xmlns:p14="http://schemas.microsoft.com/office/powerpoint/2010/main" val="163105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7640" y="76200"/>
            <a:ext cx="9497942" cy="1096962"/>
          </a:xfrm>
        </p:spPr>
        <p:txBody>
          <a:bodyPr/>
          <a:lstStyle/>
          <a:p>
            <a:r>
              <a:rPr lang="en-US" b="1" dirty="0"/>
              <a:t>8 Gaining Insights                                                               4/8</a:t>
            </a:r>
            <a:endParaRPr lang="en-US" dirty="0"/>
          </a:p>
        </p:txBody>
      </p:sp>
      <p:pic>
        <p:nvPicPr>
          <p:cNvPr id="4" name="Picture 3"/>
          <p:cNvPicPr>
            <a:picLocks noChangeAspect="1"/>
          </p:cNvPicPr>
          <p:nvPr/>
        </p:nvPicPr>
        <p:blipFill>
          <a:blip r:embed="rId2"/>
          <a:stretch>
            <a:fillRect/>
          </a:stretch>
        </p:blipFill>
        <p:spPr>
          <a:xfrm>
            <a:off x="4466740" y="1496960"/>
            <a:ext cx="6786279" cy="2494613"/>
          </a:xfrm>
          <a:prstGeom prst="rect">
            <a:avLst/>
          </a:prstGeom>
        </p:spPr>
      </p:pic>
      <p:sp>
        <p:nvSpPr>
          <p:cNvPr id="5" name="TextBox 4"/>
          <p:cNvSpPr txBox="1"/>
          <p:nvPr/>
        </p:nvSpPr>
        <p:spPr>
          <a:xfrm>
            <a:off x="1104900" y="1600200"/>
            <a:ext cx="2566220" cy="923330"/>
          </a:xfrm>
          <a:prstGeom prst="rect">
            <a:avLst/>
          </a:prstGeom>
          <a:noFill/>
        </p:spPr>
        <p:txBody>
          <a:bodyPr wrap="square" rtlCol="0">
            <a:spAutoFit/>
          </a:bodyPr>
          <a:lstStyle/>
          <a:p>
            <a:r>
              <a:rPr lang="en-US" b="1" dirty="0"/>
              <a:t>FIGURE 9-10 </a:t>
            </a:r>
            <a:r>
              <a:rPr lang="en-US" i="1" dirty="0"/>
              <a:t>Word cloud on five-star reviews</a:t>
            </a:r>
            <a:endParaRPr lang="en-US" dirty="0"/>
          </a:p>
        </p:txBody>
      </p:sp>
      <p:pic>
        <p:nvPicPr>
          <p:cNvPr id="6" name="Picture 5"/>
          <p:cNvPicPr>
            <a:picLocks noChangeAspect="1"/>
          </p:cNvPicPr>
          <p:nvPr/>
        </p:nvPicPr>
        <p:blipFill>
          <a:blip r:embed="rId3"/>
          <a:stretch>
            <a:fillRect/>
          </a:stretch>
        </p:blipFill>
        <p:spPr>
          <a:xfrm>
            <a:off x="5141640" y="4315371"/>
            <a:ext cx="5226476" cy="2246082"/>
          </a:xfrm>
          <a:prstGeom prst="rect">
            <a:avLst/>
          </a:prstGeom>
        </p:spPr>
      </p:pic>
      <p:sp>
        <p:nvSpPr>
          <p:cNvPr id="7" name="TextBox 6"/>
          <p:cNvSpPr txBox="1"/>
          <p:nvPr/>
        </p:nvSpPr>
        <p:spPr>
          <a:xfrm>
            <a:off x="1370807" y="4955457"/>
            <a:ext cx="3095933" cy="646331"/>
          </a:xfrm>
          <a:prstGeom prst="rect">
            <a:avLst/>
          </a:prstGeom>
          <a:noFill/>
        </p:spPr>
        <p:txBody>
          <a:bodyPr wrap="square" rtlCol="0">
            <a:spAutoFit/>
          </a:bodyPr>
          <a:lstStyle/>
          <a:p>
            <a:r>
              <a:rPr lang="en-US" b="1" dirty="0"/>
              <a:t>FIGURE 9-11 </a:t>
            </a:r>
            <a:r>
              <a:rPr lang="en-US" i="1" dirty="0"/>
              <a:t>Word cloud on one-star reviews</a:t>
            </a:r>
            <a:endParaRPr lang="en-US" dirty="0"/>
          </a:p>
        </p:txBody>
      </p:sp>
    </p:spTree>
    <p:extLst>
      <p:ext uri="{BB962C8B-B14F-4D97-AF65-F5344CB8AC3E}">
        <p14:creationId xmlns:p14="http://schemas.microsoft.com/office/powerpoint/2010/main" val="344896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688" y="76200"/>
            <a:ext cx="9487894" cy="1096962"/>
          </a:xfrm>
        </p:spPr>
        <p:txBody>
          <a:bodyPr/>
          <a:lstStyle/>
          <a:p>
            <a:r>
              <a:rPr lang="en-US" b="1" dirty="0"/>
              <a:t>8 Gaining Insights                                                               5/8</a:t>
            </a:r>
            <a:endParaRPr lang="en-US" dirty="0"/>
          </a:p>
        </p:txBody>
      </p:sp>
      <p:sp>
        <p:nvSpPr>
          <p:cNvPr id="3" name="Content Placeholder 2"/>
          <p:cNvSpPr>
            <a:spLocks noGrp="1"/>
          </p:cNvSpPr>
          <p:nvPr>
            <p:ph idx="1"/>
          </p:nvPr>
        </p:nvSpPr>
        <p:spPr>
          <a:xfrm>
            <a:off x="1104900" y="1600200"/>
            <a:ext cx="5694106" cy="4572000"/>
          </a:xfrm>
        </p:spPr>
        <p:txBody>
          <a:bodyPr/>
          <a:lstStyle/>
          <a:p>
            <a:r>
              <a:rPr lang="en-US" dirty="0"/>
              <a:t>TFIDF can be used to highlight the informative words in the reviews. Figure 9-12 shows a subset of the reviews in which each word with a larger font size corresponds to a higher TFIDF value. </a:t>
            </a:r>
          </a:p>
          <a:p>
            <a:r>
              <a:rPr lang="en-US" dirty="0"/>
              <a:t>Each review is considered a document. With TFIDF, data analysts can quickly go through the reviews and identify what aspects are perceived to make </a:t>
            </a:r>
            <a:r>
              <a:rPr lang="en-US" dirty="0" err="1"/>
              <a:t>bPhone</a:t>
            </a:r>
            <a:r>
              <a:rPr lang="en-US" dirty="0"/>
              <a:t> a good product or a bad product.</a:t>
            </a:r>
          </a:p>
        </p:txBody>
      </p:sp>
      <p:pic>
        <p:nvPicPr>
          <p:cNvPr id="4" name="Picture 3"/>
          <p:cNvPicPr>
            <a:picLocks noChangeAspect="1"/>
          </p:cNvPicPr>
          <p:nvPr/>
        </p:nvPicPr>
        <p:blipFill>
          <a:blip r:embed="rId2"/>
          <a:stretch>
            <a:fillRect/>
          </a:stretch>
        </p:blipFill>
        <p:spPr>
          <a:xfrm>
            <a:off x="7123471" y="1596543"/>
            <a:ext cx="4495204" cy="4575657"/>
          </a:xfrm>
          <a:prstGeom prst="rect">
            <a:avLst/>
          </a:prstGeom>
        </p:spPr>
      </p:pic>
      <p:sp>
        <p:nvSpPr>
          <p:cNvPr id="5" name="TextBox 4"/>
          <p:cNvSpPr txBox="1"/>
          <p:nvPr/>
        </p:nvSpPr>
        <p:spPr>
          <a:xfrm>
            <a:off x="6975987" y="6327057"/>
            <a:ext cx="5120672" cy="307777"/>
          </a:xfrm>
          <a:prstGeom prst="rect">
            <a:avLst/>
          </a:prstGeom>
          <a:noFill/>
        </p:spPr>
        <p:txBody>
          <a:bodyPr wrap="square" rtlCol="0">
            <a:spAutoFit/>
          </a:bodyPr>
          <a:lstStyle/>
          <a:p>
            <a:r>
              <a:rPr lang="en-US" sz="1400" b="1" dirty="0"/>
              <a:t>FIGURE 9-12 </a:t>
            </a:r>
            <a:r>
              <a:rPr lang="en-US" sz="1400" i="1" dirty="0"/>
              <a:t>Reviews highlighted by TFIDF values</a:t>
            </a:r>
            <a:endParaRPr lang="en-US" sz="1400" dirty="0"/>
          </a:p>
        </p:txBody>
      </p:sp>
    </p:spTree>
    <p:extLst>
      <p:ext uri="{BB962C8B-B14F-4D97-AF65-F5344CB8AC3E}">
        <p14:creationId xmlns:p14="http://schemas.microsoft.com/office/powerpoint/2010/main" val="73418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7640" y="76200"/>
            <a:ext cx="9497942" cy="1096962"/>
          </a:xfrm>
        </p:spPr>
        <p:txBody>
          <a:bodyPr/>
          <a:lstStyle/>
          <a:p>
            <a:r>
              <a:rPr lang="en-US" b="1" dirty="0"/>
              <a:t>8 Gaining Insights                                                               6/8</a:t>
            </a:r>
            <a:endParaRPr lang="en-US" dirty="0"/>
          </a:p>
        </p:txBody>
      </p:sp>
      <p:pic>
        <p:nvPicPr>
          <p:cNvPr id="4" name="Picture 3"/>
          <p:cNvPicPr>
            <a:picLocks noChangeAspect="1"/>
          </p:cNvPicPr>
          <p:nvPr/>
        </p:nvPicPr>
        <p:blipFill>
          <a:blip r:embed="rId2"/>
          <a:stretch>
            <a:fillRect/>
          </a:stretch>
        </p:blipFill>
        <p:spPr>
          <a:xfrm>
            <a:off x="1104900" y="1705664"/>
            <a:ext cx="4995257" cy="4994279"/>
          </a:xfrm>
          <a:prstGeom prst="rect">
            <a:avLst/>
          </a:prstGeom>
        </p:spPr>
      </p:pic>
      <p:sp>
        <p:nvSpPr>
          <p:cNvPr id="5" name="TextBox 4"/>
          <p:cNvSpPr txBox="1"/>
          <p:nvPr/>
        </p:nvSpPr>
        <p:spPr>
          <a:xfrm>
            <a:off x="1001682" y="1439589"/>
            <a:ext cx="5093559" cy="369332"/>
          </a:xfrm>
          <a:prstGeom prst="rect">
            <a:avLst/>
          </a:prstGeom>
          <a:noFill/>
        </p:spPr>
        <p:txBody>
          <a:bodyPr wrap="square" rtlCol="0">
            <a:spAutoFit/>
          </a:bodyPr>
          <a:lstStyle/>
          <a:p>
            <a:r>
              <a:rPr lang="en-US" b="1" dirty="0"/>
              <a:t>FIGURE 9-13 </a:t>
            </a:r>
            <a:r>
              <a:rPr lang="en-US" i="1" dirty="0"/>
              <a:t>Ten topics on five-star reviews</a:t>
            </a:r>
            <a:endParaRPr lang="en-US" dirty="0"/>
          </a:p>
        </p:txBody>
      </p:sp>
      <p:pic>
        <p:nvPicPr>
          <p:cNvPr id="6" name="Picture 5"/>
          <p:cNvPicPr>
            <a:picLocks noChangeAspect="1"/>
          </p:cNvPicPr>
          <p:nvPr/>
        </p:nvPicPr>
        <p:blipFill>
          <a:blip r:embed="rId3"/>
          <a:stretch>
            <a:fillRect/>
          </a:stretch>
        </p:blipFill>
        <p:spPr>
          <a:xfrm>
            <a:off x="6548284" y="1744185"/>
            <a:ext cx="4959165" cy="4984305"/>
          </a:xfrm>
          <a:prstGeom prst="rect">
            <a:avLst/>
          </a:prstGeom>
        </p:spPr>
      </p:pic>
      <p:sp>
        <p:nvSpPr>
          <p:cNvPr id="7" name="TextBox 6"/>
          <p:cNvSpPr txBox="1"/>
          <p:nvPr/>
        </p:nvSpPr>
        <p:spPr>
          <a:xfrm>
            <a:off x="6740118" y="1374853"/>
            <a:ext cx="4767331" cy="369332"/>
          </a:xfrm>
          <a:prstGeom prst="rect">
            <a:avLst/>
          </a:prstGeom>
          <a:noFill/>
        </p:spPr>
        <p:txBody>
          <a:bodyPr wrap="none" rtlCol="0">
            <a:spAutoFit/>
          </a:bodyPr>
          <a:lstStyle/>
          <a:p>
            <a:r>
              <a:rPr lang="en-US" b="1" dirty="0"/>
              <a:t>FIGURE 9-14 </a:t>
            </a:r>
            <a:r>
              <a:rPr lang="en-US" i="1" dirty="0"/>
              <a:t>Ten topics on one-star reviews</a:t>
            </a:r>
            <a:endParaRPr lang="en-US" dirty="0"/>
          </a:p>
        </p:txBody>
      </p:sp>
    </p:spTree>
    <p:extLst>
      <p:ext uri="{BB962C8B-B14F-4D97-AF65-F5344CB8AC3E}">
        <p14:creationId xmlns:p14="http://schemas.microsoft.com/office/powerpoint/2010/main" val="90388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7494" y="76200"/>
            <a:ext cx="9528087" cy="1096962"/>
          </a:xfrm>
        </p:spPr>
        <p:txBody>
          <a:bodyPr/>
          <a:lstStyle/>
          <a:p>
            <a:r>
              <a:rPr lang="en-US" b="1" dirty="0"/>
              <a:t>8 Gaining Insights                                                               7/8</a:t>
            </a:r>
            <a:endParaRPr lang="en-US" dirty="0"/>
          </a:p>
        </p:txBody>
      </p:sp>
      <p:pic>
        <p:nvPicPr>
          <p:cNvPr id="4" name="Content Placeholder 3"/>
          <p:cNvPicPr>
            <a:picLocks noGrp="1" noChangeAspect="1"/>
          </p:cNvPicPr>
          <p:nvPr>
            <p:ph idx="1"/>
          </p:nvPr>
        </p:nvPicPr>
        <p:blipFill>
          <a:blip r:embed="rId3"/>
          <a:stretch>
            <a:fillRect/>
          </a:stretch>
        </p:blipFill>
        <p:spPr>
          <a:xfrm>
            <a:off x="4665446" y="1452720"/>
            <a:ext cx="5746916" cy="4815052"/>
          </a:xfrm>
          <a:prstGeom prst="rect">
            <a:avLst/>
          </a:prstGeom>
        </p:spPr>
      </p:pic>
      <p:sp>
        <p:nvSpPr>
          <p:cNvPr id="5" name="TextBox 4"/>
          <p:cNvSpPr txBox="1"/>
          <p:nvPr/>
        </p:nvSpPr>
        <p:spPr>
          <a:xfrm>
            <a:off x="811160" y="1745568"/>
            <a:ext cx="3746091" cy="3693319"/>
          </a:xfrm>
          <a:prstGeom prst="rect">
            <a:avLst/>
          </a:prstGeom>
          <a:noFill/>
        </p:spPr>
        <p:txBody>
          <a:bodyPr wrap="square" rtlCol="0">
            <a:spAutoFit/>
          </a:bodyPr>
          <a:lstStyle/>
          <a:p>
            <a:r>
              <a:rPr lang="en-US" dirty="0"/>
              <a:t>Figure 9-15 provides a different way to visualize the topics. Five topics are extracted from five-star reviews and one-star reviews, respectively. In an interactive environment, hovering the mouse on a topic highlights the  corresponding words in this topic. The screenshots in Figure 9-15 were taken when </a:t>
            </a:r>
            <a:r>
              <a:rPr lang="en-US" i="1" dirty="0"/>
              <a:t>Topic 4 </a:t>
            </a:r>
            <a:r>
              <a:rPr lang="en-US" dirty="0"/>
              <a:t>is highlighted for both groups. The weight of a word in a topic is indicated by the disc size.</a:t>
            </a:r>
          </a:p>
        </p:txBody>
      </p:sp>
      <p:sp>
        <p:nvSpPr>
          <p:cNvPr id="6" name="TextBox 5"/>
          <p:cNvSpPr txBox="1"/>
          <p:nvPr/>
        </p:nvSpPr>
        <p:spPr>
          <a:xfrm>
            <a:off x="4026802" y="6385432"/>
            <a:ext cx="7943200" cy="369332"/>
          </a:xfrm>
          <a:prstGeom prst="rect">
            <a:avLst/>
          </a:prstGeom>
          <a:noFill/>
        </p:spPr>
        <p:txBody>
          <a:bodyPr wrap="none" rtlCol="0">
            <a:spAutoFit/>
          </a:bodyPr>
          <a:lstStyle/>
          <a:p>
            <a:r>
              <a:rPr lang="en-US" b="1" dirty="0"/>
              <a:t>FIGURE 9-15 </a:t>
            </a:r>
            <a:r>
              <a:rPr lang="en-US" i="1" dirty="0"/>
              <a:t>Five topics on five-star reviews (left) and 1-star reviews (right)</a:t>
            </a:r>
            <a:endParaRPr lang="en-US" dirty="0"/>
          </a:p>
        </p:txBody>
      </p:sp>
    </p:spTree>
    <p:extLst>
      <p:ext uri="{BB962C8B-B14F-4D97-AF65-F5344CB8AC3E}">
        <p14:creationId xmlns:p14="http://schemas.microsoft.com/office/powerpoint/2010/main" val="2692636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7784" y="76200"/>
            <a:ext cx="9467797" cy="1096962"/>
          </a:xfrm>
        </p:spPr>
        <p:txBody>
          <a:bodyPr/>
          <a:lstStyle/>
          <a:p>
            <a:r>
              <a:rPr lang="en-US" b="1" dirty="0"/>
              <a:t>8 Gaining Insights                                                               8/8</a:t>
            </a:r>
            <a:endParaRPr lang="en-US" dirty="0"/>
          </a:p>
        </p:txBody>
      </p:sp>
      <p:sp>
        <p:nvSpPr>
          <p:cNvPr id="3" name="Content Placeholder 2"/>
          <p:cNvSpPr>
            <a:spLocks noGrp="1"/>
          </p:cNvSpPr>
          <p:nvPr>
            <p:ph idx="1"/>
          </p:nvPr>
        </p:nvSpPr>
        <p:spPr>
          <a:xfrm>
            <a:off x="1104900" y="1600200"/>
            <a:ext cx="9982200" cy="1334729"/>
          </a:xfrm>
        </p:spPr>
        <p:txBody>
          <a:bodyPr>
            <a:normAutofit/>
          </a:bodyPr>
          <a:lstStyle/>
          <a:p>
            <a:r>
              <a:rPr lang="en-US" dirty="0"/>
              <a:t>The Data Science team has also conducted sentiment analysis over 100 tweets from the popular microblogging site Twitter. </a:t>
            </a:r>
          </a:p>
        </p:txBody>
      </p:sp>
      <p:pic>
        <p:nvPicPr>
          <p:cNvPr id="4" name="Picture 3"/>
          <p:cNvPicPr>
            <a:picLocks noChangeAspect="1"/>
          </p:cNvPicPr>
          <p:nvPr/>
        </p:nvPicPr>
        <p:blipFill>
          <a:blip r:embed="rId2"/>
          <a:stretch>
            <a:fillRect/>
          </a:stretch>
        </p:blipFill>
        <p:spPr>
          <a:xfrm>
            <a:off x="1414491" y="2805635"/>
            <a:ext cx="9361499" cy="2580968"/>
          </a:xfrm>
          <a:prstGeom prst="rect">
            <a:avLst/>
          </a:prstGeom>
        </p:spPr>
      </p:pic>
      <p:sp>
        <p:nvSpPr>
          <p:cNvPr id="5" name="TextBox 4"/>
          <p:cNvSpPr txBox="1"/>
          <p:nvPr/>
        </p:nvSpPr>
        <p:spPr>
          <a:xfrm>
            <a:off x="2213855" y="5545885"/>
            <a:ext cx="6579558" cy="369332"/>
          </a:xfrm>
          <a:prstGeom prst="rect">
            <a:avLst/>
          </a:prstGeom>
          <a:noFill/>
        </p:spPr>
        <p:txBody>
          <a:bodyPr wrap="none" rtlCol="0">
            <a:spAutoFit/>
          </a:bodyPr>
          <a:lstStyle/>
          <a:p>
            <a:r>
              <a:rPr lang="en-US" b="1" dirty="0"/>
              <a:t>FIGURE 9-16 </a:t>
            </a:r>
            <a:r>
              <a:rPr lang="en-US" i="1" dirty="0"/>
              <a:t>Sentiment analysis on Tweets related to </a:t>
            </a:r>
            <a:r>
              <a:rPr lang="en-US" i="1" dirty="0" err="1"/>
              <a:t>bPhone</a:t>
            </a:r>
            <a:endParaRPr lang="en-US" dirty="0"/>
          </a:p>
        </p:txBody>
      </p:sp>
    </p:spTree>
    <p:extLst>
      <p:ext uri="{BB962C8B-B14F-4D97-AF65-F5344CB8AC3E}">
        <p14:creationId xmlns:p14="http://schemas.microsoft.com/office/powerpoint/2010/main" val="277611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Summary</a:t>
            </a:r>
            <a:endParaRPr lang="en-US" dirty="0"/>
          </a:p>
        </p:txBody>
      </p:sp>
      <p:sp>
        <p:nvSpPr>
          <p:cNvPr id="3" name="Content Placeholder 2"/>
          <p:cNvSpPr>
            <a:spLocks noGrp="1"/>
          </p:cNvSpPr>
          <p:nvPr>
            <p:ph idx="1"/>
          </p:nvPr>
        </p:nvSpPr>
        <p:spPr/>
        <p:txBody>
          <a:bodyPr>
            <a:normAutofit fontScale="92500" lnSpcReduction="10000"/>
          </a:bodyPr>
          <a:lstStyle/>
          <a:p>
            <a:r>
              <a:rPr lang="en-US" dirty="0"/>
              <a:t>Discussed several subtasks of text analysis, including parsing, search and retrieval, and text mining.</a:t>
            </a:r>
          </a:p>
          <a:p>
            <a:r>
              <a:rPr lang="en-US" dirty="0"/>
              <a:t>With a brand management example, the chapter talks about a typical text analysis process:</a:t>
            </a:r>
          </a:p>
          <a:p>
            <a:pPr lvl="1"/>
            <a:r>
              <a:rPr lang="en-US" dirty="0"/>
              <a:t>(1) collecting raw text, </a:t>
            </a:r>
          </a:p>
          <a:p>
            <a:pPr lvl="1"/>
            <a:r>
              <a:rPr lang="en-US" dirty="0"/>
              <a:t>(2) representing text, </a:t>
            </a:r>
          </a:p>
          <a:p>
            <a:pPr lvl="1"/>
            <a:r>
              <a:rPr lang="en-US" dirty="0"/>
              <a:t>(3) using TFIDF to compute the usefulness of each word in the texts, </a:t>
            </a:r>
          </a:p>
          <a:p>
            <a:pPr lvl="1"/>
            <a:r>
              <a:rPr lang="en-US" dirty="0"/>
              <a:t>(4) categorizing documents by topics using topic modeling, </a:t>
            </a:r>
          </a:p>
          <a:p>
            <a:pPr lvl="1"/>
            <a:r>
              <a:rPr lang="en-US" dirty="0"/>
              <a:t>(5) sentiment analysis, and (6) gaining greater insights.</a:t>
            </a:r>
          </a:p>
          <a:p>
            <a:r>
              <a:rPr lang="en-US" dirty="0"/>
              <a:t>Overall text analysis is no trivial task. Corresponding to the Data Analytic Lifecycle, the most time consuming parts of a text analysis project often are not performing the statistics or implementing algorithms. Chances are the team would spend most of the time formulating the problem, getting the data, and preparing the data.</a:t>
            </a:r>
          </a:p>
        </p:txBody>
      </p:sp>
    </p:spTree>
    <p:extLst>
      <p:ext uri="{BB962C8B-B14F-4D97-AF65-F5344CB8AC3E}">
        <p14:creationId xmlns:p14="http://schemas.microsoft.com/office/powerpoint/2010/main" val="387360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4726" y="76200"/>
            <a:ext cx="9380855" cy="1096962"/>
          </a:xfrm>
        </p:spPr>
        <p:txBody>
          <a:bodyPr/>
          <a:lstStyle/>
          <a:p>
            <a:r>
              <a:rPr lang="en-US" dirty="0"/>
              <a:t>Overview                                                                               2/2</a:t>
            </a:r>
          </a:p>
        </p:txBody>
      </p:sp>
      <p:sp>
        <p:nvSpPr>
          <p:cNvPr id="3" name="Content Placeholder 2"/>
          <p:cNvSpPr>
            <a:spLocks noGrp="1"/>
          </p:cNvSpPr>
          <p:nvPr>
            <p:ph idx="1"/>
          </p:nvPr>
        </p:nvSpPr>
        <p:spPr>
          <a:xfrm>
            <a:off x="1104900" y="1600200"/>
            <a:ext cx="9982200" cy="1423219"/>
          </a:xfrm>
        </p:spPr>
        <p:txBody>
          <a:bodyPr>
            <a:normAutofit fontScale="92500"/>
          </a:bodyPr>
          <a:lstStyle/>
          <a:p>
            <a:r>
              <a:rPr lang="en-US" dirty="0"/>
              <a:t>Another major challenge with text analysis is that most of the time the text is not structured. </a:t>
            </a:r>
          </a:p>
          <a:p>
            <a:r>
              <a:rPr lang="en-US" dirty="0"/>
              <a:t>This may include quasi-structured, semi-structured, unstructured data. </a:t>
            </a:r>
          </a:p>
        </p:txBody>
      </p:sp>
      <p:pic>
        <p:nvPicPr>
          <p:cNvPr id="4" name="Picture 3"/>
          <p:cNvPicPr>
            <a:picLocks noChangeAspect="1"/>
          </p:cNvPicPr>
          <p:nvPr/>
        </p:nvPicPr>
        <p:blipFill>
          <a:blip r:embed="rId2"/>
          <a:stretch>
            <a:fillRect/>
          </a:stretch>
        </p:blipFill>
        <p:spPr>
          <a:xfrm>
            <a:off x="1704727" y="3023419"/>
            <a:ext cx="6701853" cy="3434283"/>
          </a:xfrm>
          <a:prstGeom prst="rect">
            <a:avLst/>
          </a:prstGeom>
        </p:spPr>
      </p:pic>
    </p:spTree>
    <p:extLst>
      <p:ext uri="{BB962C8B-B14F-4D97-AF65-F5344CB8AC3E}">
        <p14:creationId xmlns:p14="http://schemas.microsoft.com/office/powerpoint/2010/main" val="225703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 Text Analysis Steps</a:t>
            </a:r>
            <a:endParaRPr lang="en-US" dirty="0"/>
          </a:p>
        </p:txBody>
      </p:sp>
      <p:sp>
        <p:nvSpPr>
          <p:cNvPr id="3" name="Content Placeholder 2"/>
          <p:cNvSpPr>
            <a:spLocks noGrp="1"/>
          </p:cNvSpPr>
          <p:nvPr>
            <p:ph idx="1"/>
          </p:nvPr>
        </p:nvSpPr>
        <p:spPr/>
        <p:txBody>
          <a:bodyPr>
            <a:normAutofit fontScale="92500" lnSpcReduction="20000"/>
          </a:bodyPr>
          <a:lstStyle/>
          <a:p>
            <a:r>
              <a:rPr lang="en-US" dirty="0"/>
              <a:t>Usually consists of three important steps: parsing, search and retrieval, and text mining</a:t>
            </a:r>
          </a:p>
          <a:p>
            <a:pPr lvl="1"/>
            <a:r>
              <a:rPr lang="en-US" b="1" i="1" dirty="0"/>
              <a:t>Parsing </a:t>
            </a:r>
            <a:r>
              <a:rPr lang="en-US" dirty="0"/>
              <a:t>is the process that takes unstructured text and imposes a structure for further analysis.</a:t>
            </a:r>
          </a:p>
          <a:p>
            <a:pPr lvl="1"/>
            <a:r>
              <a:rPr lang="en-US" b="1" i="1" dirty="0"/>
              <a:t>Search and retrieval </a:t>
            </a:r>
            <a:r>
              <a:rPr lang="en-US" dirty="0"/>
              <a:t>is the identification of the documents in a corpus that contain search items such as specific words, phrases, topics, or entities like people or organizations</a:t>
            </a:r>
          </a:p>
          <a:p>
            <a:pPr lvl="1"/>
            <a:r>
              <a:rPr lang="en-US" b="1" i="1" dirty="0"/>
              <a:t>Text mining </a:t>
            </a:r>
            <a:r>
              <a:rPr lang="en-US" dirty="0"/>
              <a:t>uses the terms and indexes produced by the prior two steps to discover meaningful insights pertaining to domains or problems of interest</a:t>
            </a:r>
          </a:p>
          <a:p>
            <a:r>
              <a:rPr lang="en-US" dirty="0"/>
              <a:t>Many of the techniques mentioned, such as clustering and classification, can be adapted to text mining. For example, the </a:t>
            </a:r>
            <a:r>
              <a:rPr lang="en-US" i="1" dirty="0"/>
              <a:t>k</a:t>
            </a:r>
            <a:r>
              <a:rPr lang="en-US" dirty="0"/>
              <a:t>-means and “Clustering” can be modified to cluster text documents into groups, where each group represents a collection of documents with a similar topic.</a:t>
            </a:r>
          </a:p>
          <a:p>
            <a:r>
              <a:rPr lang="en-US" dirty="0"/>
              <a:t>Text mining may utilize methods and techniques from various fields of study, such as statistical analysis, information retrieval, data mining, and natural language processing.</a:t>
            </a:r>
          </a:p>
        </p:txBody>
      </p:sp>
    </p:spTree>
    <p:extLst>
      <p:ext uri="{BB962C8B-B14F-4D97-AF65-F5344CB8AC3E}">
        <p14:creationId xmlns:p14="http://schemas.microsoft.com/office/powerpoint/2010/main" val="228130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5672" y="76200"/>
            <a:ext cx="9339909" cy="1096962"/>
          </a:xfrm>
        </p:spPr>
        <p:txBody>
          <a:bodyPr>
            <a:normAutofit fontScale="90000"/>
          </a:bodyPr>
          <a:lstStyle/>
          <a:p>
            <a:r>
              <a:rPr lang="en-US" b="1" dirty="0"/>
              <a:t>Part-of-Speech (POS) Tagging, Lemmatization, and Stemming                                                                           1/2</a:t>
            </a:r>
            <a:endParaRPr lang="en-US" dirty="0"/>
          </a:p>
        </p:txBody>
      </p:sp>
      <p:sp>
        <p:nvSpPr>
          <p:cNvPr id="3" name="Content Placeholder 2"/>
          <p:cNvSpPr>
            <a:spLocks noGrp="1"/>
          </p:cNvSpPr>
          <p:nvPr>
            <p:ph idx="1"/>
          </p:nvPr>
        </p:nvSpPr>
        <p:spPr>
          <a:xfrm>
            <a:off x="1104900" y="1600200"/>
            <a:ext cx="11087100" cy="4572000"/>
          </a:xfrm>
        </p:spPr>
        <p:txBody>
          <a:bodyPr>
            <a:noAutofit/>
          </a:bodyPr>
          <a:lstStyle/>
          <a:p>
            <a:r>
              <a:rPr lang="en-US" sz="2000" dirty="0"/>
              <a:t>Goal of </a:t>
            </a:r>
            <a:r>
              <a:rPr lang="en-US" sz="2000" b="1" i="1" dirty="0"/>
              <a:t>POS tagging </a:t>
            </a:r>
            <a:r>
              <a:rPr lang="en-US" sz="2000" dirty="0"/>
              <a:t>is to build a model </a:t>
            </a:r>
          </a:p>
          <a:p>
            <a:pPr lvl="1"/>
            <a:r>
              <a:rPr lang="en-US" dirty="0"/>
              <a:t>whose input is a sentence, such as:  he saw a fox</a:t>
            </a:r>
          </a:p>
          <a:p>
            <a:pPr lvl="1"/>
            <a:r>
              <a:rPr lang="en-US" dirty="0"/>
              <a:t>and whose output is a tag sequence. </a:t>
            </a:r>
          </a:p>
          <a:p>
            <a:pPr lvl="1"/>
            <a:r>
              <a:rPr lang="en-US" dirty="0"/>
              <a:t>Each tag marks the POS for the corresponding word, such as:  PRP VBD DT NN</a:t>
            </a:r>
          </a:p>
          <a:p>
            <a:r>
              <a:rPr lang="en-US" sz="2000" dirty="0"/>
              <a:t>According to the Penn Treebank POS tags. The four words are mapped to pronoun personal), verb (past tense), determiner, and noun (singular), respectively.</a:t>
            </a:r>
          </a:p>
          <a:p>
            <a:r>
              <a:rPr lang="en-US" sz="2000" dirty="0"/>
              <a:t>Both lemmatization and stemming reduce the number of dimensions and reduce inflections or variant forms to the base form to more accurately measure the number of times each word appears.</a:t>
            </a:r>
          </a:p>
          <a:p>
            <a:r>
              <a:rPr lang="en-US" sz="2000" b="1" i="1" dirty="0"/>
              <a:t>Lemmatization </a:t>
            </a:r>
            <a:r>
              <a:rPr lang="en-US" sz="2000" dirty="0"/>
              <a:t>finds the correct dictionary base form of a word by use of a given dictionary.  For example, given the sentence:</a:t>
            </a:r>
          </a:p>
          <a:p>
            <a:pPr marL="457200" lvl="1" indent="0">
              <a:buNone/>
            </a:pPr>
            <a:r>
              <a:rPr lang="en-US" dirty="0"/>
              <a:t>obesity causes many problems    </a:t>
            </a:r>
            <a:r>
              <a:rPr lang="en-US" b="1" dirty="0"/>
              <a:t>output of lemmatization</a:t>
            </a:r>
            <a:r>
              <a:rPr lang="en-US" dirty="0"/>
              <a:t>  obesity cause many problem</a:t>
            </a:r>
          </a:p>
          <a:p>
            <a:pPr marL="457200" lvl="1" indent="0">
              <a:buNone/>
            </a:pPr>
            <a:endParaRPr lang="en-US" sz="2000" dirty="0"/>
          </a:p>
        </p:txBody>
      </p:sp>
    </p:spTree>
    <p:extLst>
      <p:ext uri="{BB962C8B-B14F-4D97-AF65-F5344CB8AC3E}">
        <p14:creationId xmlns:p14="http://schemas.microsoft.com/office/powerpoint/2010/main" val="276948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2936" y="76200"/>
            <a:ext cx="9412646" cy="1096962"/>
          </a:xfrm>
        </p:spPr>
        <p:txBody>
          <a:bodyPr>
            <a:normAutofit fontScale="90000"/>
          </a:bodyPr>
          <a:lstStyle/>
          <a:p>
            <a:r>
              <a:rPr lang="en-US" b="1" dirty="0"/>
              <a:t>Part-of-Speech (POS) Tagging, Lemmatization, and Stemming                                                                          2/2</a:t>
            </a:r>
            <a:endParaRPr lang="en-US" dirty="0"/>
          </a:p>
        </p:txBody>
      </p:sp>
      <p:sp>
        <p:nvSpPr>
          <p:cNvPr id="3" name="Content Placeholder 2"/>
          <p:cNvSpPr>
            <a:spLocks noGrp="1"/>
          </p:cNvSpPr>
          <p:nvPr>
            <p:ph idx="1"/>
          </p:nvPr>
        </p:nvSpPr>
        <p:spPr/>
        <p:txBody>
          <a:bodyPr>
            <a:normAutofit/>
          </a:bodyPr>
          <a:lstStyle/>
          <a:p>
            <a:r>
              <a:rPr lang="en-US" b="1" i="1" dirty="0"/>
              <a:t>Stemming </a:t>
            </a:r>
            <a:r>
              <a:rPr lang="en-US" dirty="0"/>
              <a:t>does not need a dictionary, and it usually refers to a crude process of stripping affixes based on a set of heuristics with the hope of correctly achieving the goal to reduce inflections or variant form. After the process, words are stripped to become </a:t>
            </a:r>
            <a:r>
              <a:rPr lang="en-US" i="1" dirty="0"/>
              <a:t>stems</a:t>
            </a:r>
            <a:r>
              <a:rPr lang="en-US" dirty="0"/>
              <a:t>.</a:t>
            </a:r>
          </a:p>
          <a:p>
            <a:r>
              <a:rPr lang="en-US" dirty="0"/>
              <a:t>A stem is not necessarily an actual word defined in the natural language, but it is sufficient to differentiate itself from the stems of other words. A well-known rule-based stemming algorithm is </a:t>
            </a:r>
            <a:r>
              <a:rPr lang="en-US" b="1" i="1" dirty="0"/>
              <a:t>Porter’s stemming algorithm</a:t>
            </a:r>
            <a:r>
              <a:rPr lang="en-US" dirty="0"/>
              <a:t>. It defines a set of production rules to iteratively transform words into their stems.</a:t>
            </a:r>
          </a:p>
          <a:p>
            <a:r>
              <a:rPr lang="en-US" dirty="0"/>
              <a:t> For the sentence : </a:t>
            </a:r>
            <a:r>
              <a:rPr lang="en-US" i="1" dirty="0"/>
              <a:t>obesity causes many problems</a:t>
            </a:r>
          </a:p>
          <a:p>
            <a:r>
              <a:rPr lang="en-US" dirty="0"/>
              <a:t>Output of Porter’s stemming algorithm is: </a:t>
            </a:r>
            <a:r>
              <a:rPr lang="en-US" i="1" dirty="0" err="1"/>
              <a:t>obes</a:t>
            </a:r>
            <a:r>
              <a:rPr lang="en-US" i="1" dirty="0"/>
              <a:t> </a:t>
            </a:r>
            <a:r>
              <a:rPr lang="en-US" i="1" dirty="0" err="1"/>
              <a:t>caus</a:t>
            </a:r>
            <a:r>
              <a:rPr lang="en-US" i="1" dirty="0"/>
              <a:t> </a:t>
            </a:r>
            <a:r>
              <a:rPr lang="en-US" i="1" dirty="0" err="1"/>
              <a:t>mani</a:t>
            </a:r>
            <a:r>
              <a:rPr lang="en-US" i="1" dirty="0"/>
              <a:t> problem</a:t>
            </a:r>
          </a:p>
        </p:txBody>
      </p:sp>
    </p:spTree>
    <p:extLst>
      <p:ext uri="{BB962C8B-B14F-4D97-AF65-F5344CB8AC3E}">
        <p14:creationId xmlns:p14="http://schemas.microsoft.com/office/powerpoint/2010/main" val="178258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 A Text Analysis Example                                           1/2</a:t>
            </a:r>
            <a:endParaRPr lang="en-US" dirty="0"/>
          </a:p>
        </p:txBody>
      </p:sp>
      <p:sp>
        <p:nvSpPr>
          <p:cNvPr id="3" name="Content Placeholder 2"/>
          <p:cNvSpPr>
            <a:spLocks noGrp="1"/>
          </p:cNvSpPr>
          <p:nvPr>
            <p:ph idx="1"/>
          </p:nvPr>
        </p:nvSpPr>
        <p:spPr/>
        <p:txBody>
          <a:bodyPr/>
          <a:lstStyle/>
          <a:p>
            <a:r>
              <a:rPr lang="en-US" dirty="0"/>
              <a:t>ACME can monitor the social media buzz using a simple process based on the three steps outlined in Section 9.1. This process is illustrated in Figure 9-1.</a:t>
            </a:r>
          </a:p>
        </p:txBody>
      </p:sp>
      <p:pic>
        <p:nvPicPr>
          <p:cNvPr id="4" name="Picture 3"/>
          <p:cNvPicPr>
            <a:picLocks noChangeAspect="1"/>
          </p:cNvPicPr>
          <p:nvPr/>
        </p:nvPicPr>
        <p:blipFill>
          <a:blip r:embed="rId2"/>
          <a:stretch>
            <a:fillRect/>
          </a:stretch>
        </p:blipFill>
        <p:spPr>
          <a:xfrm>
            <a:off x="1531164" y="2771368"/>
            <a:ext cx="8817818" cy="2398521"/>
          </a:xfrm>
          <a:prstGeom prst="rect">
            <a:avLst/>
          </a:prstGeom>
        </p:spPr>
      </p:pic>
      <p:sp>
        <p:nvSpPr>
          <p:cNvPr id="5" name="TextBox 4"/>
          <p:cNvSpPr txBox="1"/>
          <p:nvPr/>
        </p:nvSpPr>
        <p:spPr>
          <a:xfrm>
            <a:off x="4140200" y="5448300"/>
            <a:ext cx="4651979" cy="369332"/>
          </a:xfrm>
          <a:prstGeom prst="rect">
            <a:avLst/>
          </a:prstGeom>
          <a:noFill/>
        </p:spPr>
        <p:txBody>
          <a:bodyPr wrap="none" rtlCol="0">
            <a:spAutoFit/>
          </a:bodyPr>
          <a:lstStyle/>
          <a:p>
            <a:r>
              <a:rPr lang="en-US" b="1" dirty="0"/>
              <a:t>FIGURE 9-1 </a:t>
            </a:r>
            <a:r>
              <a:rPr lang="en-US" i="1" dirty="0"/>
              <a:t>ACME’s Text Analysis Process</a:t>
            </a:r>
            <a:endParaRPr lang="en-US" dirty="0"/>
          </a:p>
        </p:txBody>
      </p:sp>
    </p:spTree>
    <p:extLst>
      <p:ext uri="{BB962C8B-B14F-4D97-AF65-F5344CB8AC3E}">
        <p14:creationId xmlns:p14="http://schemas.microsoft.com/office/powerpoint/2010/main" val="157955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3431380.potx" id="{B573BD99-E105-4D2A-964B-B901A176567A}" vid="{B1D363B9-18DE-4874-9E2B-FD69B5C6548D}"/>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DDBB83-77C1-4099-A0AA-289882E745E2}">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purl.org/dc/elements/1.1/"/>
    <ds:schemaRef ds:uri="http://schemas.microsoft.com/office/2006/metadata/properties"/>
    <ds:schemaRef ds:uri="4873beb7-5857-4685-be1f-d57550cc96cc"/>
    <ds:schemaRef ds:uri="http://www.w3.org/XML/1998/namespace"/>
    <ds:schemaRef ds:uri="http://purl.org/dc/dcmitype/"/>
  </ds:schemaRefs>
</ds:datastoreItem>
</file>

<file path=customXml/itemProps2.xml><?xml version="1.0" encoding="utf-8"?>
<ds:datastoreItem xmlns:ds="http://schemas.openxmlformats.org/officeDocument/2006/customXml" ds:itemID="{561E720F-F05D-4536-9C34-0CFCED65D3B7}">
  <ds:schemaRefs>
    <ds:schemaRef ds:uri="http://schemas.microsoft.com/sharepoint/v3/contenttype/forms"/>
  </ds:schemaRefs>
</ds:datastoreItem>
</file>

<file path=customXml/itemProps3.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Academic presentation, pinstripe and ribbon design (widescreen)</Template>
  <TotalTime>52692</TotalTime>
  <Words>4257</Words>
  <Application>Microsoft Office PowerPoint</Application>
  <PresentationFormat>Widescreen</PresentationFormat>
  <Paragraphs>218</Paragraphs>
  <Slides>48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Courier New</vt:lpstr>
      <vt:lpstr>Euphemia</vt:lpstr>
      <vt:lpstr>Plantagenet Cherokee</vt:lpstr>
      <vt:lpstr>Wingdings</vt:lpstr>
      <vt:lpstr>Academic Literature 16x9</vt:lpstr>
      <vt:lpstr>Advanced Analytical Theory and Methods: Text Analysis</vt:lpstr>
      <vt:lpstr>Objectives</vt:lpstr>
      <vt:lpstr>Content</vt:lpstr>
      <vt:lpstr>Overview                                                                               1/2</vt:lpstr>
      <vt:lpstr>Overview                                                                               2/2</vt:lpstr>
      <vt:lpstr>1 Text Analysis Steps</vt:lpstr>
      <vt:lpstr>Part-of-Speech (POS) Tagging, Lemmatization, and Stemming                                                                           1/2</vt:lpstr>
      <vt:lpstr>Part-of-Speech (POS) Tagging, Lemmatization, and Stemming                                                                          2/2</vt:lpstr>
      <vt:lpstr>2 A Text Analysis Example                                           1/2</vt:lpstr>
      <vt:lpstr>2 A Text Analysis Example                                               2/2</vt:lpstr>
      <vt:lpstr>3 Collecting Raw Text                                                          1/3</vt:lpstr>
      <vt:lpstr>3 Collecting Raw Text                                                          2/3</vt:lpstr>
      <vt:lpstr>3 Collecting Raw Text                                                          3/3</vt:lpstr>
      <vt:lpstr>4 Representing Text                                                         1/3</vt:lpstr>
      <vt:lpstr>4 Representing Text                                                         2/3</vt:lpstr>
      <vt:lpstr>4 Representing Text                                                         3/3</vt:lpstr>
      <vt:lpstr>5 Term Frequency—Inverse Document Frequency (TFIDF) 1/8</vt:lpstr>
      <vt:lpstr>5 Term Frequency—Inverse Document Frequency       2/8</vt:lpstr>
      <vt:lpstr>5 Term Frequency—Inverse Document Frequency       3/8</vt:lpstr>
      <vt:lpstr>5 Term Frequency—Inverse Document Frequency       4/8</vt:lpstr>
      <vt:lpstr>5 Term Frequency—Inverse Document Frequency       5/8</vt:lpstr>
      <vt:lpstr>5 Term Frequency—Inverse Document Frequency       6/8</vt:lpstr>
      <vt:lpstr>5 Term Frequency—Inverse Document Frequency       7/8</vt:lpstr>
      <vt:lpstr>5 Term Frequency—Inverse Document Frequency       8/8</vt:lpstr>
      <vt:lpstr>6 Categorizing Documents by Topics                                1/6</vt:lpstr>
      <vt:lpstr>6 Categorizing Documents by Topics                                2/6</vt:lpstr>
      <vt:lpstr>6 Categorizing Documents by Topics                                3/6</vt:lpstr>
      <vt:lpstr>6 Categorizing Documents by Topics                                4/6</vt:lpstr>
      <vt:lpstr>6 Categorizing Documents by Topics                                5/6</vt:lpstr>
      <vt:lpstr>6 Categorizing Documents by Topics                                6/6</vt:lpstr>
      <vt:lpstr>7 Determining Sentiments       1/9</vt:lpstr>
      <vt:lpstr>7 Determining Sentiments       2/9</vt:lpstr>
      <vt:lpstr>7 Determining Sentiments       3/9</vt:lpstr>
      <vt:lpstr>7 Determining Sentiments       4/9</vt:lpstr>
      <vt:lpstr>7 Determining Sentiments       5/9</vt:lpstr>
      <vt:lpstr>7 Determining Sentiments       6/9</vt:lpstr>
      <vt:lpstr>7 Determining Sentiments           7/9</vt:lpstr>
      <vt:lpstr>7 Determining Sentiments           8/9</vt:lpstr>
      <vt:lpstr>7 Determining Sentiments           9/9</vt:lpstr>
      <vt:lpstr>8 Gaining Insights                                                               1/8</vt:lpstr>
      <vt:lpstr>8 Gaining Insights                                                               2/8</vt:lpstr>
      <vt:lpstr>8 Gaining Insights                                                               3/8</vt:lpstr>
      <vt:lpstr>8 Gaining Insights                                                               4/8</vt:lpstr>
      <vt:lpstr>8 Gaining Insights                                                               5/8</vt:lpstr>
      <vt:lpstr>8 Gaining Insights                                                               6/8</vt:lpstr>
      <vt:lpstr>8 Gaining Insights                                                               7/8</vt:lpstr>
      <vt:lpstr>8 Gaining Insights                                                               8/8</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With Picture Layout</dc:title>
  <dc:creator>Pham Ngoc Ha (FU HN)</dc:creator>
  <cp:lastModifiedBy>Chu Dinh Phu 2 (FE Ban NCPT)</cp:lastModifiedBy>
  <cp:revision>359</cp:revision>
  <dcterms:created xsi:type="dcterms:W3CDTF">2021-08-24T09:33:39Z</dcterms:created>
  <dcterms:modified xsi:type="dcterms:W3CDTF">2023-09-22T02:37:47Z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